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345" r:id="rId2"/>
    <p:sldId id="346" r:id="rId3"/>
    <p:sldId id="313" r:id="rId4"/>
    <p:sldId id="314" r:id="rId5"/>
    <p:sldId id="315" r:id="rId6"/>
    <p:sldId id="316" r:id="rId7"/>
    <p:sldId id="317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9" r:id="rId18"/>
    <p:sldId id="318" r:id="rId19"/>
    <p:sldId id="339" r:id="rId20"/>
    <p:sldId id="340" r:id="rId21"/>
    <p:sldId id="330" r:id="rId22"/>
    <p:sldId id="338" r:id="rId23"/>
    <p:sldId id="288" r:id="rId24"/>
    <p:sldId id="276" r:id="rId25"/>
    <p:sldId id="275" r:id="rId26"/>
    <p:sldId id="295" r:id="rId27"/>
    <p:sldId id="333" r:id="rId28"/>
    <p:sldId id="331" r:id="rId29"/>
    <p:sldId id="332" r:id="rId30"/>
    <p:sldId id="264" r:id="rId31"/>
    <p:sldId id="270" r:id="rId32"/>
    <p:sldId id="271" r:id="rId33"/>
    <p:sldId id="272" r:id="rId34"/>
    <p:sldId id="266" r:id="rId35"/>
    <p:sldId id="269" r:id="rId36"/>
    <p:sldId id="273" r:id="rId37"/>
    <p:sldId id="286" r:id="rId38"/>
    <p:sldId id="277" r:id="rId39"/>
    <p:sldId id="280" r:id="rId40"/>
    <p:sldId id="341" r:id="rId41"/>
    <p:sldId id="281" r:id="rId42"/>
    <p:sldId id="282" r:id="rId43"/>
    <p:sldId id="283" r:id="rId44"/>
    <p:sldId id="289" r:id="rId45"/>
    <p:sldId id="290" r:id="rId46"/>
    <p:sldId id="291" r:id="rId47"/>
    <p:sldId id="342" r:id="rId48"/>
    <p:sldId id="310" r:id="rId49"/>
    <p:sldId id="311" r:id="rId50"/>
    <p:sldId id="343" r:id="rId51"/>
    <p:sldId id="347" r:id="rId52"/>
    <p:sldId id="348" r:id="rId53"/>
    <p:sldId id="349" r:id="rId54"/>
    <p:sldId id="350" r:id="rId55"/>
    <p:sldId id="352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AFAAC-4B7F-4A0E-8B81-BA744C0BCB8B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FAFB5-8ECF-4847-889B-D0CE2576C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8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3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9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4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6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1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5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1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2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0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06946-C1DE-471F-936A-0AE221149FC4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D1E93-A8AD-4F2B-8592-73625B898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s://medilib.ir/uptodate/show/112485" TargetMode="External"/><Relationship Id="rId3" Type="http://schemas.openxmlformats.org/officeDocument/2006/relationships/hyperlink" Target="https://medilib.ir/uptodate/show/88899" TargetMode="External"/><Relationship Id="rId7" Type="http://schemas.openxmlformats.org/officeDocument/2006/relationships/hyperlink" Target="https://medilib.ir/uptodate/show/86616" TargetMode="External"/><Relationship Id="rId2" Type="http://schemas.openxmlformats.org/officeDocument/2006/relationships/hyperlink" Target="https://medilib.ir/uptodate/show/849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ilib.ir/uptodate/show/16078" TargetMode="External"/><Relationship Id="rId5" Type="http://schemas.openxmlformats.org/officeDocument/2006/relationships/hyperlink" Target="https://medilib.ir/uptodate/show/9660" TargetMode="External"/><Relationship Id="rId4" Type="http://schemas.openxmlformats.org/officeDocument/2006/relationships/hyperlink" Target="https://medilib.ir/uptodate/show/10252" TargetMode="External"/><Relationship Id="rId9" Type="http://schemas.openxmlformats.org/officeDocument/2006/relationships/hyperlink" Target="https://medilib.ir/uptodate/show/8725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بسم الله با فونت زیبا font ziba besm alla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67" y="191069"/>
            <a:ext cx="11450472" cy="6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83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latin typeface="+mn-lt"/>
              </a:rPr>
              <a:t>MENTAL STATUS EXAMINATION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SzPct val="110000"/>
            </a:pPr>
            <a:endParaRPr lang="en-US" dirty="0"/>
          </a:p>
          <a:p>
            <a:pPr>
              <a:buClr>
                <a:srgbClr val="FF0000"/>
              </a:buClr>
              <a:buSzPct val="110000"/>
            </a:pPr>
            <a:r>
              <a:rPr lang="en-US" dirty="0" smtClean="0"/>
              <a:t>Level of consciousness (arousal)</a:t>
            </a:r>
          </a:p>
          <a:p>
            <a:pPr>
              <a:buClr>
                <a:srgbClr val="FF0000"/>
              </a:buClr>
              <a:buSzPct val="110000"/>
            </a:pPr>
            <a:r>
              <a:rPr lang="en-US" dirty="0" smtClean="0"/>
              <a:t>Attention </a:t>
            </a:r>
            <a:r>
              <a:rPr lang="en-US" dirty="0"/>
              <a:t>and concentration</a:t>
            </a:r>
          </a:p>
          <a:p>
            <a:pPr>
              <a:buClr>
                <a:srgbClr val="FF0000"/>
              </a:buClr>
              <a:buSzPct val="110000"/>
            </a:pPr>
            <a:r>
              <a:rPr lang="en-US" dirty="0"/>
              <a:t>Memory (immediate, recent, and remote)</a:t>
            </a:r>
          </a:p>
          <a:p>
            <a:pPr>
              <a:buClr>
                <a:srgbClr val="FF0000"/>
              </a:buClr>
              <a:buSzPct val="110000"/>
            </a:pPr>
            <a:r>
              <a:rPr lang="en-US" dirty="0"/>
              <a:t>Language</a:t>
            </a:r>
          </a:p>
          <a:p>
            <a:pPr>
              <a:buClr>
                <a:srgbClr val="FF0000"/>
              </a:buClr>
              <a:buSzPct val="110000"/>
            </a:pPr>
            <a:r>
              <a:rPr lang="en-US" dirty="0"/>
              <a:t>Visual spatial perception</a:t>
            </a:r>
          </a:p>
          <a:p>
            <a:pPr>
              <a:buClr>
                <a:srgbClr val="FF0000"/>
              </a:buClr>
              <a:buSzPct val="110000"/>
            </a:pPr>
            <a:r>
              <a:rPr lang="en-US" dirty="0"/>
              <a:t>Executive functioning</a:t>
            </a:r>
          </a:p>
          <a:p>
            <a:pPr>
              <a:buClr>
                <a:srgbClr val="FF0000"/>
              </a:buClr>
              <a:buSzPct val="110000"/>
            </a:pPr>
            <a:r>
              <a:rPr lang="en-US" dirty="0"/>
              <a:t>Mood and thought content</a:t>
            </a:r>
          </a:p>
          <a:p>
            <a:pPr>
              <a:buClr>
                <a:srgbClr val="FF0000"/>
              </a:buClr>
              <a:buSzPct val="110000"/>
            </a:pPr>
            <a:r>
              <a:rPr lang="en-US" dirty="0"/>
              <a:t>Praxis</a:t>
            </a:r>
          </a:p>
          <a:p>
            <a:pPr>
              <a:buClr>
                <a:srgbClr val="FF0000"/>
              </a:buClr>
              <a:buSzPct val="110000"/>
            </a:pPr>
            <a:r>
              <a:rPr lang="en-US" dirty="0"/>
              <a:t>Calculations</a:t>
            </a:r>
          </a:p>
        </p:txBody>
      </p:sp>
    </p:spTree>
    <p:extLst>
      <p:ext uri="{BB962C8B-B14F-4D97-AF65-F5344CB8AC3E}">
        <p14:creationId xmlns:p14="http://schemas.microsoft.com/office/powerpoint/2010/main" val="24522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CRANIAL NERVE EXAMINATION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SzPct val="103000"/>
            </a:pPr>
            <a:r>
              <a:rPr lang="en-US" b="1" dirty="0"/>
              <a:t>Olfaction (CN I</a:t>
            </a:r>
            <a:r>
              <a:rPr lang="en-US" b="1" dirty="0" smtClean="0"/>
              <a:t>)</a:t>
            </a:r>
          </a:p>
          <a:p>
            <a:pPr>
              <a:buClr>
                <a:srgbClr val="FF0000"/>
              </a:buClr>
              <a:buSzPct val="103000"/>
            </a:pPr>
            <a:r>
              <a:rPr lang="en-US" b="1" dirty="0" smtClean="0"/>
              <a:t> Vision (CN II)</a:t>
            </a:r>
          </a:p>
          <a:p>
            <a:pPr>
              <a:buClr>
                <a:srgbClr val="FF0000"/>
              </a:buClr>
              <a:buSzPct val="103000"/>
            </a:pPr>
            <a:r>
              <a:rPr lang="en-US" b="1" dirty="0" smtClean="0"/>
              <a:t> Acuity</a:t>
            </a:r>
          </a:p>
          <a:p>
            <a:pPr>
              <a:buClr>
                <a:srgbClr val="FF0000"/>
              </a:buClr>
              <a:buSzPct val="103000"/>
            </a:pPr>
            <a:r>
              <a:rPr lang="en-US" b="1" dirty="0" err="1" smtClean="0"/>
              <a:t>Funduscopic</a:t>
            </a:r>
            <a:r>
              <a:rPr lang="en-US" b="1" dirty="0" smtClean="0"/>
              <a:t> examination</a:t>
            </a:r>
          </a:p>
          <a:p>
            <a:pPr>
              <a:buClr>
                <a:srgbClr val="FF0000"/>
              </a:buClr>
              <a:buSzPct val="103000"/>
            </a:pPr>
            <a:r>
              <a:rPr lang="en-US" b="1" dirty="0" smtClean="0"/>
              <a:t>Pupillary </a:t>
            </a:r>
            <a:r>
              <a:rPr lang="en-US" b="1" dirty="0"/>
              <a:t>light reflex (CN II and III</a:t>
            </a:r>
            <a:r>
              <a:rPr lang="en-US" b="1" dirty="0" smtClean="0"/>
              <a:t>)</a:t>
            </a:r>
          </a:p>
          <a:p>
            <a:pPr>
              <a:buClr>
                <a:srgbClr val="FF0000"/>
              </a:buClr>
              <a:buSzPct val="103000"/>
            </a:pPr>
            <a:r>
              <a:rPr lang="en-US" b="1" dirty="0" smtClean="0"/>
              <a:t> </a:t>
            </a:r>
            <a:r>
              <a:rPr lang="en-US" b="1" dirty="0"/>
              <a:t>Eye movements (CN III, IV, and VI</a:t>
            </a:r>
            <a:r>
              <a:rPr lang="en-US" b="1" dirty="0" smtClean="0"/>
              <a:t>)</a:t>
            </a:r>
          </a:p>
          <a:p>
            <a:pPr>
              <a:buClr>
                <a:srgbClr val="FF0000"/>
              </a:buClr>
              <a:buSzPct val="103000"/>
            </a:pPr>
            <a:r>
              <a:rPr lang="en-US" b="1" dirty="0" smtClean="0"/>
              <a:t> </a:t>
            </a:r>
            <a:r>
              <a:rPr lang="en-US" b="1" dirty="0"/>
              <a:t>Facial sensation (CN V</a:t>
            </a:r>
            <a:r>
              <a:rPr lang="en-US" b="1" dirty="0" smtClean="0"/>
              <a:t>)</a:t>
            </a:r>
          </a:p>
          <a:p>
            <a:pPr>
              <a:buClr>
                <a:srgbClr val="FF0000"/>
              </a:buClr>
              <a:buSzPct val="103000"/>
            </a:pPr>
            <a:r>
              <a:rPr lang="en-US" dirty="0"/>
              <a:t> </a:t>
            </a:r>
            <a:r>
              <a:rPr lang="en-US" b="1" dirty="0"/>
              <a:t>Muscles of facial expression (CN VII</a:t>
            </a:r>
            <a:r>
              <a:rPr lang="en-US" b="1" dirty="0" smtClean="0"/>
              <a:t>)</a:t>
            </a:r>
          </a:p>
          <a:p>
            <a:pPr>
              <a:buClr>
                <a:srgbClr val="FF0000"/>
              </a:buClr>
              <a:buSzPct val="103000"/>
            </a:pPr>
            <a:r>
              <a:rPr lang="en-US" b="1" dirty="0" smtClean="0"/>
              <a:t> </a:t>
            </a:r>
            <a:r>
              <a:rPr lang="en-US" b="1" dirty="0"/>
              <a:t>Hearing (CN VIII</a:t>
            </a:r>
            <a:r>
              <a:rPr lang="en-US" b="1" dirty="0" smtClean="0"/>
              <a:t>)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buClr>
                <a:srgbClr val="FF0000"/>
              </a:buClr>
              <a:buSzPct val="103000"/>
            </a:pPr>
            <a:r>
              <a:rPr lang="en-US" b="1" dirty="0" smtClean="0"/>
              <a:t>Vestibular </a:t>
            </a:r>
            <a:r>
              <a:rPr lang="en-US" b="1" dirty="0"/>
              <a:t>function (CN VIII)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497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CRANIAL NERVE EXAMINATION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6721"/>
            <a:ext cx="10515600" cy="357024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Palatal movement (CN IX and X</a:t>
            </a:r>
            <a:r>
              <a:rPr lang="en-US" b="1" dirty="0" smtClean="0"/>
              <a:t>)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 </a:t>
            </a:r>
            <a:r>
              <a:rPr lang="en-US" b="1" dirty="0"/>
              <a:t>Dysarthria (CN IX, X and XII)</a:t>
            </a:r>
            <a:r>
              <a:rPr lang="en-US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8172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CRANIAL NERVE EXAMINATION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0119"/>
            <a:ext cx="10515600" cy="38568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Head rotation/shoulder elevation (CN XI</a:t>
            </a:r>
            <a:r>
              <a:rPr lang="en-US" sz="3600" b="1" dirty="0" smtClean="0"/>
              <a:t>)</a:t>
            </a:r>
          </a:p>
          <a:p>
            <a:pPr marL="0" indent="0" algn="ctr">
              <a:buNone/>
            </a:pPr>
            <a:r>
              <a:rPr lang="en-US" sz="3600" dirty="0"/>
              <a:t> </a:t>
            </a:r>
            <a:r>
              <a:rPr lang="en-US" sz="3600" b="1" dirty="0"/>
              <a:t>Tongue movement (CN XII)</a:t>
            </a:r>
            <a:r>
              <a:rPr lang="en-US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9280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MOTOR EXAMINATION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SzPct val="119000"/>
            </a:pPr>
            <a:r>
              <a:rPr lang="en-US" sz="3600" b="1" dirty="0" smtClean="0"/>
              <a:t>Gait</a:t>
            </a:r>
          </a:p>
          <a:p>
            <a:pPr>
              <a:buClr>
                <a:srgbClr val="FF0000"/>
              </a:buClr>
              <a:buSzPct val="119000"/>
            </a:pPr>
            <a:r>
              <a:rPr lang="en-US" sz="3600" b="1" dirty="0" smtClean="0"/>
              <a:t>Coordination</a:t>
            </a:r>
          </a:p>
          <a:p>
            <a:pPr>
              <a:buClr>
                <a:srgbClr val="FF0000"/>
              </a:buClr>
              <a:buSzPct val="119000"/>
            </a:pPr>
            <a:r>
              <a:rPr lang="en-US" sz="3600" b="1" dirty="0" smtClean="0"/>
              <a:t>Finger tapping</a:t>
            </a:r>
            <a:r>
              <a:rPr lang="en-US" sz="3600" dirty="0" smtClean="0"/>
              <a:t> </a:t>
            </a:r>
          </a:p>
          <a:p>
            <a:pPr>
              <a:buClr>
                <a:srgbClr val="FF0000"/>
              </a:buClr>
              <a:buSzPct val="119000"/>
            </a:pPr>
            <a:r>
              <a:rPr lang="en-US" sz="3600" b="1" dirty="0" smtClean="0"/>
              <a:t>Rapid alternating</a:t>
            </a:r>
          </a:p>
          <a:p>
            <a:pPr>
              <a:buClr>
                <a:srgbClr val="FF0000"/>
              </a:buClr>
              <a:buSzPct val="119000"/>
            </a:pPr>
            <a:r>
              <a:rPr lang="en-US" sz="3600" b="1" dirty="0" smtClean="0"/>
              <a:t> movement</a:t>
            </a:r>
            <a:r>
              <a:rPr lang="fa-IR" sz="3600" b="1" dirty="0" smtClean="0"/>
              <a:t> </a:t>
            </a:r>
            <a:r>
              <a:rPr lang="en-US" sz="3600" b="1" dirty="0" err="1" smtClean="0"/>
              <a:t>sHeel</a:t>
            </a:r>
            <a:r>
              <a:rPr lang="en-US" sz="3600" b="1" dirty="0" smtClean="0"/>
              <a:t>-to-shin testing</a:t>
            </a:r>
            <a:r>
              <a:rPr lang="en-US" sz="3600" dirty="0" smtClean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57290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REFLEX EXAMINATION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Clr>
                <a:srgbClr val="FF0000"/>
              </a:buClr>
              <a:buSzPct val="121000"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Tendon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reflexes</a:t>
            </a:r>
          </a:p>
          <a:p>
            <a:pPr>
              <a:buClr>
                <a:srgbClr val="FF0000"/>
              </a:buClr>
              <a:buSzPct val="121000"/>
            </a:pPr>
            <a:r>
              <a:rPr lang="en-US" b="1" dirty="0" smtClean="0">
                <a:solidFill>
                  <a:srgbClr val="00B050"/>
                </a:solidFill>
              </a:rPr>
              <a:t>Grading </a:t>
            </a:r>
            <a:r>
              <a:rPr lang="en-US" b="1" dirty="0">
                <a:solidFill>
                  <a:srgbClr val="00B050"/>
                </a:solidFill>
              </a:rPr>
              <a:t>reflexes</a:t>
            </a:r>
            <a:r>
              <a:rPr lang="en-US" dirty="0"/>
              <a:t> — The most common convention for grading deep tendon reflexes is simple but imprecise:</a:t>
            </a:r>
          </a:p>
          <a:p>
            <a:pPr>
              <a:buClr>
                <a:srgbClr val="FF0000"/>
              </a:buClr>
              <a:buSzPct val="121000"/>
            </a:pPr>
            <a:r>
              <a:rPr lang="en-US" dirty="0"/>
              <a:t>0 = absent</a:t>
            </a:r>
          </a:p>
          <a:p>
            <a:pPr>
              <a:buClr>
                <a:srgbClr val="FF0000"/>
              </a:buClr>
              <a:buSzPct val="121000"/>
            </a:pPr>
            <a:r>
              <a:rPr lang="en-US" dirty="0"/>
              <a:t>1 = reduced (hypoactive)</a:t>
            </a:r>
          </a:p>
          <a:p>
            <a:pPr>
              <a:buClr>
                <a:srgbClr val="FF0000"/>
              </a:buClr>
              <a:buSzPct val="121000"/>
            </a:pPr>
            <a:r>
              <a:rPr lang="en-US" dirty="0"/>
              <a:t>2 = normal</a:t>
            </a:r>
          </a:p>
          <a:p>
            <a:pPr>
              <a:buClr>
                <a:srgbClr val="FF0000"/>
              </a:buClr>
              <a:buSzPct val="121000"/>
            </a:pPr>
            <a:r>
              <a:rPr lang="en-US" dirty="0"/>
              <a:t>3 = increased (hyperactive)</a:t>
            </a:r>
          </a:p>
          <a:p>
            <a:pPr>
              <a:buClr>
                <a:srgbClr val="FF0000"/>
              </a:buClr>
              <a:buSzPct val="121000"/>
            </a:pPr>
            <a:r>
              <a:rPr lang="en-US" dirty="0"/>
              <a:t>4 = clonus</a:t>
            </a:r>
          </a:p>
          <a:p>
            <a:pPr>
              <a:buClr>
                <a:srgbClr val="FF0000"/>
              </a:buClr>
              <a:buSzPct val="1210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74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SENSORY EXAMINATION</a:t>
            </a:r>
            <a:r>
              <a:rPr lang="en-US" sz="4800" dirty="0">
                <a:solidFill>
                  <a:srgbClr val="C00000"/>
                </a:solidFill>
                <a:latin typeface="+mn-lt"/>
              </a:rPr>
              <a:t> 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916464"/>
              </p:ext>
            </p:extLst>
          </p:nvPr>
        </p:nvGraphicFramePr>
        <p:xfrm>
          <a:off x="1146412" y="1690686"/>
          <a:ext cx="8952931" cy="4751056"/>
        </p:xfrm>
        <a:graphic>
          <a:graphicData uri="http://schemas.openxmlformats.org/drawingml/2006/table">
            <a:tbl>
              <a:tblPr/>
              <a:tblGrid>
                <a:gridCol w="8952931">
                  <a:extLst>
                    <a:ext uri="{9D8B030D-6E8A-4147-A177-3AD203B41FA5}">
                      <a16:colId xmlns:a16="http://schemas.microsoft.com/office/drawing/2014/main" val="1422272437"/>
                    </a:ext>
                  </a:extLst>
                </a:gridCol>
              </a:tblGrid>
              <a:tr h="593882">
                <a:tc>
                  <a:txBody>
                    <a:bodyPr/>
                    <a:lstStyle/>
                    <a:p>
                      <a:pPr fontAlgn="ctr"/>
                      <a:r>
                        <a:rPr lang="en-US" b="1">
                          <a:effectLst/>
                        </a:rPr>
                        <a:t>E. Sensory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2261"/>
                  </a:ext>
                </a:extLst>
              </a:tr>
              <a:tr h="59388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1. Light touch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355908"/>
                  </a:ext>
                </a:extLst>
              </a:tr>
              <a:tr h="593882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2. Pain/temperature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864774"/>
                  </a:ext>
                </a:extLst>
              </a:tr>
              <a:tr h="59388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3. Joint position sense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60133"/>
                  </a:ext>
                </a:extLst>
              </a:tr>
              <a:tr h="59388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4. Vibration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163418"/>
                  </a:ext>
                </a:extLst>
              </a:tr>
              <a:tr h="59388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5. Double simultaneous stimulation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146318"/>
                  </a:ext>
                </a:extLst>
              </a:tr>
              <a:tr h="59388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6. Graphesthesia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577459"/>
                  </a:ext>
                </a:extLst>
              </a:tr>
              <a:tr h="593882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7. </a:t>
                      </a:r>
                      <a:r>
                        <a:rPr lang="en-US" dirty="0" err="1" smtClean="0">
                          <a:effectLst/>
                        </a:rPr>
                        <a:t>Stereognosis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01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57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4800" dirty="0">
                <a:solidFill>
                  <a:srgbClr val="C00000"/>
                </a:solidFill>
                <a:cs typeface="B Nazanin" panose="00000400000000000000" pitchFamily="2" charset="-78"/>
              </a:rPr>
              <a:t>معاینه نورولوژیک </a:t>
            </a:r>
            <a:r>
              <a:rPr lang="fa-IR" sz="48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بیمار</a:t>
            </a:r>
            <a:r>
              <a:rPr lang="en-US" sz="4800" dirty="0">
                <a:solidFill>
                  <a:srgbClr val="C00000"/>
                </a:solidFill>
                <a:cs typeface="B Nazanin" panose="00000400000000000000" pitchFamily="2" charset="-78"/>
              </a:rPr>
              <a:t/>
            </a:r>
            <a:br>
              <a:rPr lang="en-US" sz="4800" dirty="0">
                <a:solidFill>
                  <a:srgbClr val="C00000"/>
                </a:solidFill>
                <a:cs typeface="B Nazanin" panose="00000400000000000000" pitchFamily="2" charset="-78"/>
              </a:rPr>
            </a:br>
            <a:endParaRPr lang="en-US" sz="4800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4017"/>
            <a:ext cx="10515600" cy="35429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cs typeface="B Nazanin" panose="00000400000000000000" pitchFamily="2" charset="-78"/>
              </a:rPr>
              <a:t> </a:t>
            </a:r>
            <a:r>
              <a:rPr lang="fa-IR" sz="4000" dirty="0" smtClean="0">
                <a:cs typeface="B Nazanin" panose="00000400000000000000" pitchFamily="2" charset="-78"/>
              </a:rPr>
              <a:t>عضلانی </a:t>
            </a:r>
            <a:r>
              <a:rPr lang="fa-IR" sz="4000" dirty="0" smtClean="0">
                <a:cs typeface="B Nazanin" panose="00000400000000000000" pitchFamily="2" charset="-78"/>
              </a:rPr>
              <a:t>اندام فوقانی در حد 4/5 </a:t>
            </a:r>
            <a:r>
              <a:rPr lang="fa-IR" sz="4000" dirty="0" smtClean="0">
                <a:cs typeface="B Nazanin" panose="00000400000000000000" pitchFamily="2" charset="-78"/>
              </a:rPr>
              <a:t>     </a:t>
            </a:r>
            <a:r>
              <a:rPr lang="en-US" sz="4000" dirty="0" smtClean="0">
                <a:cs typeface="B Nazanin" panose="00000400000000000000" pitchFamily="2" charset="-78"/>
              </a:rPr>
              <a:t> FORCE</a:t>
            </a:r>
            <a:endParaRPr lang="fa-IR" sz="4000" dirty="0" smtClean="0"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4000" dirty="0" smtClean="0">
                <a:cs typeface="B Nazanin" panose="00000400000000000000" pitchFamily="2" charset="-78"/>
              </a:rPr>
              <a:t> </a:t>
            </a:r>
          </a:p>
          <a:p>
            <a:pPr marL="0" indent="0" algn="ctr" rtl="1">
              <a:buNone/>
            </a:pPr>
            <a:r>
              <a:rPr lang="fa-IR" sz="4000" dirty="0" smtClean="0">
                <a:cs typeface="B Nazanin" panose="00000400000000000000" pitchFamily="2" charset="-78"/>
              </a:rPr>
              <a:t>بقیه </a:t>
            </a:r>
            <a:r>
              <a:rPr lang="fa-IR" sz="4000" dirty="0" smtClean="0">
                <a:cs typeface="B Nazanin" panose="00000400000000000000" pitchFamily="2" charset="-78"/>
              </a:rPr>
              <a:t>معاینات نرمال</a:t>
            </a:r>
            <a:endParaRPr lang="fa-IR" sz="4000" dirty="0">
              <a:cs typeface="B Nazanin" panose="00000400000000000000" pitchFamily="2" charset="-78"/>
            </a:endParaRPr>
          </a:p>
          <a:p>
            <a:pPr marL="0" indent="0" algn="ctr">
              <a:buNone/>
            </a:pPr>
            <a:endParaRPr lang="fa-IR" sz="4000" dirty="0" smtClean="0">
              <a:cs typeface="B Nazanin" panose="00000400000000000000" pitchFamily="2" charset="-78"/>
            </a:endParaRPr>
          </a:p>
          <a:p>
            <a:pPr marL="0" indent="0" algn="ctr">
              <a:buNone/>
            </a:pPr>
            <a:endParaRPr lang="fa-IR" sz="4000" dirty="0"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endParaRPr lang="fa-IR" sz="4000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9236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PL</a:t>
            </a:r>
            <a:endParaRPr lang="en-US" sz="66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Clr>
                <a:srgbClr val="00B0F0"/>
              </a:buClr>
              <a:buSzPct val="72000"/>
              <a:buFont typeface="Wingdings" panose="05000000000000000000" pitchFamily="2" charset="2"/>
              <a:buChar char="v"/>
            </a:pPr>
            <a:r>
              <a:rPr lang="fa-IR" sz="4000" dirty="0" smtClean="0">
                <a:cs typeface="B Nazanin" panose="00000400000000000000" pitchFamily="2" charset="-78"/>
              </a:rPr>
              <a:t> خانم 33 ساله با سابقه سر دردهای میگرنی</a:t>
            </a:r>
          </a:p>
          <a:p>
            <a:pPr algn="r" rtl="1">
              <a:buClr>
                <a:srgbClr val="00B0F0"/>
              </a:buClr>
              <a:buSzPct val="72000"/>
              <a:buFont typeface="Wingdings" panose="05000000000000000000" pitchFamily="2" charset="2"/>
              <a:buChar char="v"/>
            </a:pPr>
            <a:r>
              <a:rPr lang="fa-IR" sz="4000" dirty="0" smtClean="0">
                <a:cs typeface="B Nazanin" panose="00000400000000000000" pitchFamily="2" charset="-78"/>
              </a:rPr>
              <a:t> شکایت </a:t>
            </a:r>
            <a:r>
              <a:rPr lang="fa-IR" sz="4000" dirty="0" smtClean="0">
                <a:cs typeface="B Nazanin" panose="00000400000000000000" pitchFamily="2" charset="-78"/>
              </a:rPr>
              <a:t>دیزآرتری </a:t>
            </a:r>
            <a:endParaRPr lang="fa-IR" sz="40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00B0F0"/>
              </a:buClr>
              <a:buSzPct val="72000"/>
              <a:buFont typeface="Wingdings" panose="05000000000000000000" pitchFamily="2" charset="2"/>
              <a:buChar char="v"/>
            </a:pPr>
            <a:r>
              <a:rPr lang="fa-IR" sz="4000" dirty="0" smtClean="0">
                <a:cs typeface="B Nazanin" panose="00000400000000000000" pitchFamily="2" charset="-78"/>
              </a:rPr>
              <a:t> مختصر</a:t>
            </a:r>
            <a:r>
              <a:rPr lang="en-US" sz="4000" dirty="0" smtClean="0">
                <a:cs typeface="B Nazanin" panose="00000400000000000000" pitchFamily="2" charset="-78"/>
              </a:rPr>
              <a:t>PALE</a:t>
            </a:r>
          </a:p>
          <a:p>
            <a:pPr algn="r" rtl="1">
              <a:buClr>
                <a:srgbClr val="00B0F0"/>
              </a:buClr>
              <a:buSzPct val="72000"/>
              <a:buFont typeface="Wingdings" panose="05000000000000000000" pitchFamily="2" charset="2"/>
              <a:buChar char="v"/>
            </a:pPr>
            <a:r>
              <a:rPr lang="fa-IR" sz="4000" dirty="0" smtClean="0">
                <a:cs typeface="B Nazanin" panose="00000400000000000000" pitchFamily="2" charset="-78"/>
              </a:rPr>
              <a:t> ضعف بینایی </a:t>
            </a:r>
          </a:p>
          <a:p>
            <a:pPr algn="r" rtl="1">
              <a:buClr>
                <a:srgbClr val="00B0F0"/>
              </a:buClr>
              <a:buSzPct val="72000"/>
              <a:buFont typeface="Wingdings" panose="05000000000000000000" pitchFamily="2" charset="2"/>
              <a:buChar char="v"/>
            </a:pPr>
            <a:r>
              <a:rPr lang="fa-IR" sz="4000" dirty="0" smtClean="0">
                <a:cs typeface="B Nazanin" panose="00000400000000000000" pitchFamily="2" charset="-78"/>
              </a:rPr>
              <a:t> پارزی دست راست</a:t>
            </a:r>
            <a:endParaRPr lang="en-US" sz="40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00B0F0"/>
              </a:buClr>
              <a:buSzPct val="72000"/>
              <a:buFont typeface="Wingdings" panose="05000000000000000000" pitchFamily="2" charset="2"/>
              <a:buChar char="v"/>
            </a:pPr>
            <a:endParaRPr lang="en-US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958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7200" dirty="0" smtClean="0">
                <a:solidFill>
                  <a:srgbClr val="C00000"/>
                </a:solidFill>
              </a:rPr>
              <a:t>What is dysarthria ?</a:t>
            </a:r>
          </a:p>
          <a:p>
            <a:pPr marL="0" indent="0" algn="ctr">
              <a:buNone/>
            </a:pPr>
            <a:endParaRPr lang="en-US" sz="72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03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11655"/>
          </a:xfrm>
        </p:spPr>
        <p:txBody>
          <a:bodyPr>
            <a:normAutofit/>
          </a:bodyPr>
          <a:lstStyle/>
          <a:p>
            <a:pPr rtl="1"/>
            <a:r>
              <a:rPr lang="fa-IR" sz="3600" dirty="0" smtClean="0">
                <a:latin typeface="+mn-lt"/>
                <a:cs typeface="B Nazanin" panose="00000400000000000000" pitchFamily="2" charset="-78"/>
              </a:rPr>
              <a:t>نحوه </a:t>
            </a:r>
            <a:r>
              <a:rPr lang="fa-IR" sz="3600" dirty="0" smtClean="0">
                <a:latin typeface="+mn-lt"/>
                <a:cs typeface="B Nazanin" panose="00000400000000000000" pitchFamily="2" charset="-78"/>
              </a:rPr>
              <a:t>برخورد</a:t>
            </a:r>
            <a:r>
              <a:rPr lang="fa-IR" sz="3600" dirty="0">
                <a:latin typeface="+mn-lt"/>
                <a:cs typeface="B Nazanin" panose="00000400000000000000" pitchFamily="2" charset="-78"/>
              </a:rPr>
              <a:t> </a:t>
            </a:r>
            <a:r>
              <a:rPr lang="fa-IR" sz="3600" dirty="0" smtClean="0">
                <a:latin typeface="+mn-lt"/>
                <a:cs typeface="B Nazanin" panose="00000400000000000000" pitchFamily="2" charset="-78"/>
              </a:rPr>
              <a:t>پزشک </a:t>
            </a:r>
            <a:r>
              <a:rPr lang="fa-IR" sz="3600" dirty="0" smtClean="0">
                <a:latin typeface="+mn-lt"/>
                <a:cs typeface="B Nazanin" panose="00000400000000000000" pitchFamily="2" charset="-78"/>
              </a:rPr>
              <a:t>خانواده با خانم مبتلا به مولتیپل اسکلروزیس</a:t>
            </a:r>
            <a:endParaRPr lang="en-US" sz="3600" dirty="0">
              <a:latin typeface="+mn-lt"/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34269"/>
            <a:ext cx="9144000" cy="3589361"/>
          </a:xfrm>
        </p:spPr>
        <p:txBody>
          <a:bodyPr>
            <a:noAutofit/>
          </a:bodyPr>
          <a:lstStyle/>
          <a:p>
            <a:r>
              <a:rPr lang="fa-IR" sz="3600" dirty="0" smtClean="0">
                <a:cs typeface="B Nazanin" panose="00000400000000000000" pitchFamily="2" charset="-78"/>
              </a:rPr>
              <a:t>استاد راهنما :</a:t>
            </a:r>
          </a:p>
          <a:p>
            <a:r>
              <a:rPr lang="fa-IR" sz="44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جناب آقای دکتر شفیعی ، استاد محترم و عضو هیئت علمی دانشگاه علوم پزشکی تهران</a:t>
            </a:r>
          </a:p>
          <a:p>
            <a:endParaRPr lang="fa-IR" sz="3600" dirty="0" smtClean="0">
              <a:cs typeface="B Nazanin" panose="00000400000000000000" pitchFamily="2" charset="-78"/>
            </a:endParaRPr>
          </a:p>
          <a:p>
            <a:r>
              <a:rPr lang="fa-IR" sz="3200" dirty="0" smtClean="0">
                <a:cs typeface="B Nazanin" panose="00000400000000000000" pitchFamily="2" charset="-78"/>
              </a:rPr>
              <a:t>ارائه : بتول نامجو ، دستیار پزشکی خانواده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164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latin typeface="+mn-lt"/>
              </a:rPr>
              <a:t>Dysarthria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US" sz="3600" dirty="0" smtClean="0"/>
              <a:t> Dysarthria is the medical term for when a person has trouble forming clear speech </a:t>
            </a:r>
            <a:r>
              <a:rPr lang="en-US" sz="3600" dirty="0"/>
              <a:t>. </a:t>
            </a:r>
            <a:endParaRPr lang="fa-IR" sz="3600" dirty="0" smtClean="0"/>
          </a:p>
          <a:p>
            <a:pPr>
              <a:buClr>
                <a:srgbClr val="FF0000"/>
              </a:buClr>
            </a:pPr>
            <a:endParaRPr lang="fa-IR" sz="3600" dirty="0" smtClean="0"/>
          </a:p>
          <a:p>
            <a:pPr>
              <a:buClr>
                <a:srgbClr val="FF0000"/>
              </a:buClr>
            </a:pPr>
            <a:r>
              <a:rPr lang="en-US" sz="3600" dirty="0" smtClean="0"/>
              <a:t>Dysarthria </a:t>
            </a:r>
            <a:r>
              <a:rPr lang="en-US" sz="3600" dirty="0"/>
              <a:t>is an impairment of the motor functions necessary for speech production; it is not a language disorder. </a:t>
            </a:r>
            <a:endParaRPr lang="fa-IR" sz="3600" dirty="0" smtClean="0"/>
          </a:p>
          <a:p>
            <a:pPr algn="ctr">
              <a:buClr>
                <a:srgbClr val="FF0000"/>
              </a:buClr>
              <a:buSzPct val="65000"/>
            </a:pPr>
            <a:endParaRPr lang="en-US" sz="3600" dirty="0" smtClean="0"/>
          </a:p>
          <a:p>
            <a:pPr marL="0" indent="0" algn="ctr">
              <a:buClr>
                <a:srgbClr val="FF0000"/>
              </a:buClr>
              <a:buSzPct val="65000"/>
              <a:buNone/>
            </a:pP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It is different from aphasia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618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8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rgbClr val="FF0000"/>
                </a:solidFill>
              </a:rPr>
              <a:t>DDX 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17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latin typeface="+mn-lt"/>
              </a:rPr>
              <a:t>DDX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/>
              <a:t>Stroke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Parkinson disease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Amyotrophic lateral sclerosis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Multiple sclerosis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Muscular dystrophy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Medicines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41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MULTIPLE SCLEROSIS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3200" dirty="0"/>
              <a:t>  Multiple sclerosis </a:t>
            </a:r>
            <a:r>
              <a:rPr lang="en-US" sz="3200" dirty="0">
                <a:solidFill>
                  <a:srgbClr val="FF0000"/>
                </a:solidFill>
              </a:rPr>
              <a:t>(MS) </a:t>
            </a:r>
            <a:r>
              <a:rPr lang="en-US" sz="3200" dirty="0"/>
              <a:t>is an immune-mediated demyelinating disease of the central nervous system typically characterized by relapses and remissions of neurologic deficits</a:t>
            </a:r>
            <a:r>
              <a:rPr lang="en-US" sz="3200" dirty="0" smtClean="0"/>
              <a:t>.</a:t>
            </a:r>
          </a:p>
          <a:p>
            <a:pPr>
              <a:buClr>
                <a:srgbClr val="FF0000"/>
              </a:buClr>
            </a:pPr>
            <a:endParaRPr lang="en-US" sz="3200" dirty="0" smtClean="0"/>
          </a:p>
          <a:p>
            <a:pPr>
              <a:buClr>
                <a:srgbClr val="FF0000"/>
              </a:buClr>
            </a:pPr>
            <a:r>
              <a:rPr lang="en-US" sz="3200" dirty="0" smtClean="0"/>
              <a:t> </a:t>
            </a:r>
            <a:r>
              <a:rPr lang="en-US" sz="3200" dirty="0">
                <a:solidFill>
                  <a:srgbClr val="FF0000"/>
                </a:solidFill>
              </a:rPr>
              <a:t>MS</a:t>
            </a:r>
            <a:r>
              <a:rPr lang="en-US" sz="3200" dirty="0"/>
              <a:t> affects women more than men by a ratio of approximately </a:t>
            </a:r>
            <a:r>
              <a:rPr lang="en-US" sz="3200" dirty="0" smtClean="0"/>
              <a:t>2:1</a:t>
            </a:r>
            <a:r>
              <a:rPr lang="en-US" sz="3200" dirty="0"/>
              <a:t>; the mean age of onset of MS is approximately 30 years. </a:t>
            </a:r>
          </a:p>
        </p:txBody>
      </p:sp>
    </p:spTree>
    <p:extLst>
      <p:ext uri="{BB962C8B-B14F-4D97-AF65-F5344CB8AC3E}">
        <p14:creationId xmlns:p14="http://schemas.microsoft.com/office/powerpoint/2010/main" val="2009668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PATHOLOGY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  The characteristic </a:t>
            </a:r>
            <a:r>
              <a:rPr lang="en-US" dirty="0" err="1">
                <a:solidFill>
                  <a:srgbClr val="FF0000"/>
                </a:solidFill>
              </a:rPr>
              <a:t>neuropathologic</a:t>
            </a:r>
            <a:r>
              <a:rPr lang="en-US" dirty="0"/>
              <a:t> feature of MS is the presence of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focal </a:t>
            </a:r>
            <a:r>
              <a:rPr lang="en-US" dirty="0"/>
              <a:t>demyelinated plaques within the central nervous </a:t>
            </a:r>
            <a:r>
              <a:rPr lang="en-US" dirty="0" smtClean="0"/>
              <a:t>system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These </a:t>
            </a:r>
            <a:r>
              <a:rPr lang="en-US" sz="3600" dirty="0">
                <a:solidFill>
                  <a:srgbClr val="002060"/>
                </a:solidFill>
              </a:rPr>
              <a:t>lesions tend to be located in the optic nerves, </a:t>
            </a:r>
            <a:endParaRPr lang="en-US" sz="3600" dirty="0" smtClean="0">
              <a:solidFill>
                <a:srgbClr val="002060"/>
              </a:solidFill>
            </a:endParaRPr>
          </a:p>
          <a:p>
            <a:pPr algn="ctr">
              <a:buClr>
                <a:srgbClr val="FF0000"/>
              </a:buClr>
            </a:pPr>
            <a:r>
              <a:rPr lang="en-US" dirty="0" smtClean="0"/>
              <a:t>spinal cord</a:t>
            </a:r>
          </a:p>
          <a:p>
            <a:pPr algn="ctr">
              <a:buClr>
                <a:srgbClr val="FF0000"/>
              </a:buClr>
            </a:pPr>
            <a:r>
              <a:rPr lang="en-US" dirty="0" smtClean="0"/>
              <a:t> brainstem</a:t>
            </a:r>
          </a:p>
          <a:p>
            <a:pPr algn="ctr">
              <a:buClr>
                <a:srgbClr val="FF0000"/>
              </a:buClr>
            </a:pPr>
            <a:r>
              <a:rPr lang="en-US" dirty="0" smtClean="0"/>
              <a:t>Cerebellum</a:t>
            </a:r>
          </a:p>
          <a:p>
            <a:pPr algn="ctr">
              <a:buClr>
                <a:srgbClr val="FF0000"/>
              </a:buClr>
            </a:pPr>
            <a:r>
              <a:rPr lang="en-US" dirty="0" err="1" smtClean="0"/>
              <a:t>juxtacortical</a:t>
            </a:r>
            <a:r>
              <a:rPr lang="en-US" dirty="0" smtClean="0"/>
              <a:t> </a:t>
            </a:r>
          </a:p>
          <a:p>
            <a:pPr algn="ctr">
              <a:buClr>
                <a:srgbClr val="FF0000"/>
              </a:buClr>
            </a:pPr>
            <a:r>
              <a:rPr lang="en-US" dirty="0" smtClean="0"/>
              <a:t>periventricular </a:t>
            </a:r>
            <a:r>
              <a:rPr lang="en-US" dirty="0"/>
              <a:t>white </a:t>
            </a:r>
            <a:r>
              <a:rPr lang="en-US" dirty="0" smtClean="0"/>
              <a:t>matter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06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PATHOLOGY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002060"/>
                </a:solidFill>
              </a:rPr>
              <a:t> </a:t>
            </a:r>
            <a:endParaRPr lang="en-US" sz="4000" dirty="0" smtClean="0">
              <a:solidFill>
                <a:srgbClr val="002060"/>
              </a:solidFill>
            </a:endParaRPr>
          </a:p>
          <a:p>
            <a:pPr algn="ctr">
              <a:buClr>
                <a:srgbClr val="FF0000"/>
              </a:buClr>
            </a:pPr>
            <a:r>
              <a:rPr lang="en-US" sz="3200" dirty="0" smtClean="0"/>
              <a:t>chronic </a:t>
            </a:r>
            <a:r>
              <a:rPr lang="en-US" sz="3200" dirty="0"/>
              <a:t>viral </a:t>
            </a:r>
            <a:r>
              <a:rPr lang="en-US" sz="3200" dirty="0" smtClean="0"/>
              <a:t>infection with </a:t>
            </a:r>
            <a:r>
              <a:rPr lang="en-US" sz="3200" dirty="0">
                <a:solidFill>
                  <a:srgbClr val="FF0000"/>
                </a:solidFill>
              </a:rPr>
              <a:t>Epstein-Barr </a:t>
            </a:r>
            <a:r>
              <a:rPr lang="en-US" sz="3200" dirty="0" smtClean="0">
                <a:solidFill>
                  <a:srgbClr val="FF0000"/>
                </a:solidFill>
              </a:rPr>
              <a:t>virus</a:t>
            </a:r>
          </a:p>
          <a:p>
            <a:pPr algn="ctr">
              <a:buClr>
                <a:srgbClr val="FF0000"/>
              </a:buClr>
            </a:pPr>
            <a:endParaRPr lang="en-US" sz="3200" dirty="0" smtClean="0"/>
          </a:p>
          <a:p>
            <a:pPr algn="ctr">
              <a:buClr>
                <a:srgbClr val="FF0000"/>
              </a:buClr>
            </a:pPr>
            <a:r>
              <a:rPr lang="en-US" sz="3200" dirty="0" smtClean="0">
                <a:solidFill>
                  <a:srgbClr val="FF0000"/>
                </a:solidFill>
              </a:rPr>
              <a:t>genetically</a:t>
            </a:r>
            <a:r>
              <a:rPr lang="en-US" sz="3200" dirty="0" smtClean="0"/>
              <a:t> </a:t>
            </a:r>
            <a:r>
              <a:rPr lang="en-US" sz="3200" dirty="0"/>
              <a:t>determined </a:t>
            </a:r>
            <a:r>
              <a:rPr lang="en-US" sz="3200" dirty="0" err="1"/>
              <a:t>neuroglial</a:t>
            </a:r>
            <a:r>
              <a:rPr lang="en-US" sz="3200" dirty="0"/>
              <a:t> </a:t>
            </a:r>
            <a:r>
              <a:rPr lang="en-US" sz="3200" dirty="0" smtClean="0"/>
              <a:t>degenerative</a:t>
            </a:r>
          </a:p>
          <a:p>
            <a:pPr algn="ctr">
              <a:buClr>
                <a:srgbClr val="FF0000"/>
              </a:buClr>
            </a:pPr>
            <a:endParaRPr lang="en-US" sz="3200" dirty="0" smtClean="0"/>
          </a:p>
          <a:p>
            <a:pPr algn="ctr">
              <a:buClr>
                <a:srgbClr val="FF0000"/>
              </a:buClr>
            </a:pPr>
            <a:r>
              <a:rPr lang="en-US" sz="3200" dirty="0" smtClean="0"/>
              <a:t>Chronic </a:t>
            </a:r>
            <a:r>
              <a:rPr lang="en-US" sz="3200" dirty="0"/>
              <a:t>cerebrospinal venous </a:t>
            </a:r>
            <a:r>
              <a:rPr lang="en-US" sz="3200" dirty="0">
                <a:solidFill>
                  <a:srgbClr val="FF0000"/>
                </a:solidFill>
              </a:rPr>
              <a:t>insufficiency</a:t>
            </a:r>
            <a:r>
              <a:rPr lang="en-US" sz="3200" dirty="0"/>
              <a:t> (CCSVI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26005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59558"/>
            <a:ext cx="10639567" cy="571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8748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+mn-lt"/>
              </a:rPr>
              <a:t>Common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endParaRPr lang="en-US" sz="3200" dirty="0"/>
          </a:p>
          <a:p>
            <a:pPr>
              <a:buClr>
                <a:srgbClr val="FF0000"/>
              </a:buClr>
            </a:pPr>
            <a:r>
              <a:rPr lang="en-US" sz="3200" dirty="0" smtClean="0"/>
              <a:t>sensory </a:t>
            </a:r>
            <a:r>
              <a:rPr lang="en-US" sz="3200" dirty="0"/>
              <a:t>loss in limbs or one side of the </a:t>
            </a:r>
            <a:r>
              <a:rPr lang="en-US" sz="3200" dirty="0" smtClean="0"/>
              <a:t>face</a:t>
            </a:r>
          </a:p>
          <a:p>
            <a:pPr>
              <a:buClr>
                <a:srgbClr val="FF0000"/>
              </a:buClr>
            </a:pPr>
            <a:r>
              <a:rPr lang="en-US" sz="3200" dirty="0" smtClean="0"/>
              <a:t> </a:t>
            </a:r>
            <a:r>
              <a:rPr lang="en-US" sz="3200" dirty="0"/>
              <a:t>unilateral visual </a:t>
            </a:r>
            <a:r>
              <a:rPr lang="en-US" sz="3200" dirty="0" smtClean="0"/>
              <a:t>loss</a:t>
            </a:r>
          </a:p>
          <a:p>
            <a:pPr>
              <a:buClr>
                <a:srgbClr val="FF0000"/>
              </a:buClr>
            </a:pPr>
            <a:r>
              <a:rPr lang="en-US" sz="3200" dirty="0" smtClean="0"/>
              <a:t> </a:t>
            </a:r>
            <a:r>
              <a:rPr lang="en-US" sz="3200" dirty="0"/>
              <a:t>acute or subacute motor </a:t>
            </a:r>
            <a:r>
              <a:rPr lang="en-US" sz="3200" dirty="0" smtClean="0"/>
              <a:t>weakness</a:t>
            </a:r>
          </a:p>
          <a:p>
            <a:pPr>
              <a:buClr>
                <a:srgbClr val="FF0000"/>
              </a:buClr>
            </a:pPr>
            <a:r>
              <a:rPr lang="en-US" sz="3200" dirty="0" smtClean="0"/>
              <a:t> </a:t>
            </a:r>
            <a:r>
              <a:rPr lang="en-US" sz="3200" dirty="0"/>
              <a:t>diplopia often with an </a:t>
            </a:r>
            <a:r>
              <a:rPr lang="en-US" sz="3200" dirty="0" err="1"/>
              <a:t>internuclear</a:t>
            </a:r>
            <a:r>
              <a:rPr lang="en-US" sz="3200" dirty="0"/>
              <a:t> </a:t>
            </a:r>
            <a:r>
              <a:rPr lang="en-US" sz="3200" dirty="0" err="1" smtClean="0"/>
              <a:t>ophthalmoplegia</a:t>
            </a:r>
            <a:endParaRPr lang="en-US" sz="3200" dirty="0"/>
          </a:p>
          <a:p>
            <a:pPr>
              <a:buClr>
                <a:srgbClr val="FF0000"/>
              </a:buClr>
            </a:pPr>
            <a:r>
              <a:rPr lang="en-US" sz="3200" dirty="0" smtClean="0"/>
              <a:t>gait </a:t>
            </a:r>
            <a:r>
              <a:rPr lang="en-US" sz="3200" dirty="0"/>
              <a:t>disturbance and balance problems</a:t>
            </a:r>
          </a:p>
          <a:p>
            <a:pPr>
              <a:buClr>
                <a:srgbClr val="FF0000"/>
              </a:buClr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73585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+mn-lt"/>
              </a:rPr>
              <a:t>Common manifestations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Clr>
                <a:srgbClr val="FF0000"/>
              </a:buClr>
            </a:pPr>
            <a:r>
              <a:rPr lang="en-US" sz="3600" dirty="0" err="1" smtClean="0"/>
              <a:t>Lhermitte</a:t>
            </a:r>
            <a:r>
              <a:rPr lang="en-US" sz="3600" dirty="0" smtClean="0"/>
              <a:t> sign</a:t>
            </a:r>
          </a:p>
          <a:p>
            <a:pPr algn="ctr">
              <a:buClr>
                <a:srgbClr val="FF0000"/>
              </a:buClr>
            </a:pPr>
            <a:r>
              <a:rPr lang="en-US" sz="3600" dirty="0" smtClean="0"/>
              <a:t>Vertigo</a:t>
            </a:r>
          </a:p>
          <a:p>
            <a:pPr algn="ctr">
              <a:buClr>
                <a:srgbClr val="FF0000"/>
              </a:buClr>
            </a:pPr>
            <a:r>
              <a:rPr lang="en-US" sz="3600" dirty="0" smtClean="0"/>
              <a:t> </a:t>
            </a:r>
            <a:r>
              <a:rPr lang="en-US" sz="3600" dirty="0"/>
              <a:t>bladder </a:t>
            </a:r>
            <a:r>
              <a:rPr lang="en-US" sz="3600" dirty="0" smtClean="0"/>
              <a:t>problems</a:t>
            </a:r>
          </a:p>
          <a:p>
            <a:pPr algn="ctr">
              <a:buClr>
                <a:srgbClr val="FF0000"/>
              </a:buClr>
            </a:pPr>
            <a:r>
              <a:rPr lang="en-US" sz="3600" dirty="0" smtClean="0"/>
              <a:t> </a:t>
            </a:r>
            <a:r>
              <a:rPr lang="en-US" sz="3600" dirty="0"/>
              <a:t>limb </a:t>
            </a:r>
            <a:r>
              <a:rPr lang="en-US" sz="3600" dirty="0" smtClean="0"/>
              <a:t>ataxia</a:t>
            </a:r>
          </a:p>
          <a:p>
            <a:pPr algn="ctr">
              <a:buClr>
                <a:srgbClr val="FF0000"/>
              </a:buClr>
            </a:pPr>
            <a:r>
              <a:rPr lang="en-US" sz="3600" dirty="0" smtClean="0"/>
              <a:t> </a:t>
            </a:r>
            <a:r>
              <a:rPr lang="en-US" sz="3600" dirty="0"/>
              <a:t>acute transverse myelitis, and </a:t>
            </a:r>
            <a:r>
              <a:rPr lang="en-US" sz="3600" dirty="0" smtClean="0"/>
              <a:t>pain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14818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+mn-lt"/>
              </a:rPr>
              <a:t>Common manifestations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4000" dirty="0" err="1" smtClean="0"/>
              <a:t>monosymptomatic</a:t>
            </a:r>
            <a:r>
              <a:rPr lang="en-US" sz="4000" dirty="0" smtClean="0"/>
              <a:t> </a:t>
            </a:r>
            <a:r>
              <a:rPr lang="en-US" sz="4000" dirty="0"/>
              <a:t>(consistent with a single lesion) </a:t>
            </a:r>
            <a:endParaRPr lang="en-US" sz="4000" dirty="0" smtClean="0"/>
          </a:p>
          <a:p>
            <a:pPr>
              <a:buClr>
                <a:srgbClr val="FF0000"/>
              </a:buClr>
            </a:pPr>
            <a:r>
              <a:rPr lang="en-US" sz="4000" dirty="0" err="1" smtClean="0"/>
              <a:t>polysymptomatic</a:t>
            </a:r>
            <a:r>
              <a:rPr lang="en-US" sz="4000" dirty="0" smtClean="0"/>
              <a:t> </a:t>
            </a:r>
            <a:r>
              <a:rPr lang="en-US" sz="4000" dirty="0"/>
              <a:t>(consistent with more than one lesion</a:t>
            </a:r>
            <a:r>
              <a:rPr lang="en-US" sz="4000" dirty="0" smtClean="0"/>
              <a:t>).</a:t>
            </a:r>
          </a:p>
          <a:p>
            <a:pPr>
              <a:buClr>
                <a:srgbClr val="FF0000"/>
              </a:buClr>
            </a:pPr>
            <a:r>
              <a:rPr lang="en-US" sz="4000" dirty="0" smtClean="0"/>
              <a:t> </a:t>
            </a:r>
            <a:r>
              <a:rPr lang="en-US" sz="4000" dirty="0"/>
              <a:t>Presentations due to cortical syndromes such as aphasia or visual field disturbances are </a:t>
            </a:r>
            <a:r>
              <a:rPr lang="en-US" sz="4000" dirty="0" smtClean="0"/>
              <a:t>possible.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6489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History</a:t>
            </a:r>
            <a:endParaRPr lang="en-US" sz="66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Nazanin" panose="00000400000000000000" pitchFamily="2" charset="-78"/>
              </a:rPr>
              <a:t> بیمار خانم 33 ساله ، خانه دار ، دارای 2 فرزند هستند که با شکایت احساس سنگینی درزبان و شمرده حرف زدن مراجعه کرده است .</a:t>
            </a:r>
          </a:p>
          <a:p>
            <a:pPr algn="r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Nazanin" panose="00000400000000000000" pitchFamily="2" charset="-78"/>
              </a:rPr>
              <a:t> از روز قبل از مراجعه دچار سر درد شدید شدند که به گردن هم انتشار داشته که با مصرف استامینوفن کدئین بهتر شدند ولی 3 ساعت بعد دچار سنگینی و بی حسی در دست راست به همراه ضعف و بی حالی شدید شدند . </a:t>
            </a:r>
          </a:p>
          <a:p>
            <a:pPr algn="r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Nazanin" panose="00000400000000000000" pitchFamily="2" charset="-78"/>
              </a:rPr>
              <a:t> تکلم بیمار هم دچار مشکل شده بود که طبق گفته بیمار بسیار آرام و شمرده بوده و قادر به ادای همه حروف و کلمات نبودند .</a:t>
            </a:r>
            <a:endParaRPr lang="en-US" sz="3200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1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4" y="0"/>
            <a:ext cx="120964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840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36478"/>
            <a:ext cx="12192000" cy="672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1011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70" y="365125"/>
            <a:ext cx="11818960" cy="649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474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1761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+mn-lt"/>
              </a:rPr>
              <a:t>CLINICALLY ISOLATED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Clr>
                <a:srgbClr val="FF0000"/>
              </a:buClr>
              <a:buSzPct val="72000"/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CIS</a:t>
            </a:r>
          </a:p>
          <a:p>
            <a:pPr algn="ctr">
              <a:buClr>
                <a:srgbClr val="FF0000"/>
              </a:buClr>
              <a:buSzPct val="72000"/>
              <a:buFont typeface="Wingdings" panose="05000000000000000000" pitchFamily="2" charset="2"/>
              <a:buChar char="Ø"/>
            </a:pPr>
            <a:r>
              <a:rPr lang="en-US" sz="3600" dirty="0" smtClean="0"/>
              <a:t>Presents as a monophasic clinical episode with symptoms and objective findings</a:t>
            </a:r>
          </a:p>
          <a:p>
            <a:pPr algn="ctr">
              <a:buClr>
                <a:srgbClr val="FF0000"/>
              </a:buClr>
              <a:buSzPct val="72000"/>
              <a:buFont typeface="Wingdings" panose="05000000000000000000" pitchFamily="2" charset="2"/>
              <a:buChar char="Ø"/>
            </a:pPr>
            <a:r>
              <a:rPr lang="en-US" sz="3600" dirty="0" smtClean="0"/>
              <a:t>Develops acutely or </a:t>
            </a:r>
            <a:r>
              <a:rPr lang="en-US" sz="3600" dirty="0" err="1" smtClean="0"/>
              <a:t>subacutely</a:t>
            </a:r>
            <a:r>
              <a:rPr lang="en-US" sz="3600" dirty="0" smtClean="0"/>
              <a:t>, with a duration of at least 24 hours, with or without recovery</a:t>
            </a:r>
            <a:endParaRPr lang="en-US" sz="3600" dirty="0"/>
          </a:p>
          <a:p>
            <a:pPr algn="ctr">
              <a:buClr>
                <a:srgbClr val="FF0000"/>
              </a:buClr>
              <a:buSzPct val="72000"/>
              <a:buFont typeface="Wingdings" panose="05000000000000000000" pitchFamily="2" charset="2"/>
              <a:buChar char="Ø"/>
            </a:pPr>
            <a:r>
              <a:rPr lang="en-US" sz="3600" dirty="0" smtClean="0"/>
              <a:t>Occurs in the absence of fever or infection</a:t>
            </a:r>
          </a:p>
          <a:p>
            <a:pPr algn="ctr">
              <a:buClr>
                <a:srgbClr val="FF0000"/>
              </a:buClr>
              <a:buSzPct val="72000"/>
              <a:buFont typeface="Wingdings" panose="05000000000000000000" pitchFamily="2" charset="2"/>
              <a:buChar char="Ø"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878616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+mn-lt"/>
              </a:rPr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370" y="1934807"/>
            <a:ext cx="10515600" cy="435133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3600" dirty="0" smtClean="0"/>
              <a:t>History and examination. 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The clinical history 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MRI of the brain and spinal cord without and with contrast 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Dedicated optic nerve MRI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3600" dirty="0" smtClean="0"/>
              <a:t>lumbar </a:t>
            </a:r>
            <a:r>
              <a:rPr lang="en-US" sz="3600" dirty="0"/>
              <a:t>puncture </a:t>
            </a:r>
            <a:endParaRPr lang="en-US" sz="3600" dirty="0" smtClean="0"/>
          </a:p>
          <a:p>
            <a:pPr>
              <a:buClr>
                <a:srgbClr val="FF0000"/>
              </a:buClr>
            </a:pPr>
            <a:r>
              <a:rPr lang="en-US" sz="3600" dirty="0" smtClean="0"/>
              <a:t>optical </a:t>
            </a:r>
            <a:r>
              <a:rPr lang="en-US" sz="3600" dirty="0"/>
              <a:t>coherence tomography 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1842356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+mn-lt"/>
              </a:rPr>
              <a:t>Red flags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367"/>
            <a:ext cx="10515600" cy="5240740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</a:pPr>
            <a:endParaRPr lang="en-US" sz="3600" dirty="0" smtClean="0"/>
          </a:p>
          <a:p>
            <a:pPr>
              <a:buClr>
                <a:srgbClr val="FF0000"/>
              </a:buClr>
            </a:pPr>
            <a:r>
              <a:rPr lang="en-US" sz="3600" dirty="0" smtClean="0"/>
              <a:t>Family history of neurologic disease other than MS</a:t>
            </a:r>
          </a:p>
          <a:p>
            <a:pPr>
              <a:buClr>
                <a:srgbClr val="FF0000"/>
              </a:buClr>
            </a:pPr>
            <a:endParaRPr lang="en-US" sz="3600" dirty="0" smtClean="0"/>
          </a:p>
          <a:p>
            <a:pPr>
              <a:buClr>
                <a:srgbClr val="FF0000"/>
              </a:buClr>
            </a:pPr>
            <a:r>
              <a:rPr lang="en-US" sz="3600" dirty="0" smtClean="0"/>
              <a:t>Nonspecific neurologic symptoms (isolated fatigue)</a:t>
            </a:r>
          </a:p>
          <a:p>
            <a:pPr>
              <a:buClr>
                <a:srgbClr val="FF0000"/>
              </a:buClr>
            </a:pPr>
            <a:endParaRPr lang="en-US" sz="3600" dirty="0" smtClean="0"/>
          </a:p>
          <a:p>
            <a:pPr>
              <a:buClr>
                <a:srgbClr val="FF0000"/>
              </a:buClr>
            </a:pPr>
            <a:r>
              <a:rPr lang="en-US" sz="3600" dirty="0" err="1" smtClean="0"/>
              <a:t>Hyperacute</a:t>
            </a:r>
            <a:r>
              <a:rPr lang="en-US" sz="3600" dirty="0" smtClean="0"/>
              <a:t> presentation</a:t>
            </a:r>
          </a:p>
          <a:p>
            <a:pPr>
              <a:buClr>
                <a:srgbClr val="FF0000"/>
              </a:buClr>
            </a:pPr>
            <a:endParaRPr lang="en-US" sz="3600" dirty="0" smtClean="0"/>
          </a:p>
          <a:p>
            <a:pPr>
              <a:buClr>
                <a:srgbClr val="FF0000"/>
              </a:buClr>
            </a:pPr>
            <a:r>
              <a:rPr lang="en-US" sz="3600" dirty="0" smtClean="0"/>
              <a:t>Short-lasting symptoms</a:t>
            </a:r>
          </a:p>
        </p:txBody>
      </p:sp>
    </p:spTree>
    <p:extLst>
      <p:ext uri="{BB962C8B-B14F-4D97-AF65-F5344CB8AC3E}">
        <p14:creationId xmlns:p14="http://schemas.microsoft.com/office/powerpoint/2010/main" val="35598726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+mn-lt"/>
              </a:rPr>
              <a:t>Red flags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3600" dirty="0" smtClean="0"/>
              <a:t>Migraine </a:t>
            </a:r>
            <a:r>
              <a:rPr lang="en-US" sz="3600" dirty="0"/>
              <a:t>or chronic headache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Seizures</a:t>
            </a:r>
            <a:endParaRPr lang="en-US" sz="3600" dirty="0"/>
          </a:p>
          <a:p>
            <a:pPr>
              <a:buClr>
                <a:srgbClr val="FF0000"/>
              </a:buClr>
            </a:pPr>
            <a:r>
              <a:rPr lang="en-US" sz="3600" dirty="0" smtClean="0"/>
              <a:t>Paroxysmal </a:t>
            </a:r>
            <a:r>
              <a:rPr lang="en-US" sz="3600" dirty="0"/>
              <a:t>symptoms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Psychiatric </a:t>
            </a:r>
            <a:r>
              <a:rPr lang="en-US" sz="3600" dirty="0"/>
              <a:t>disturbances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Overt </a:t>
            </a:r>
            <a:r>
              <a:rPr lang="en-US" sz="3600" dirty="0"/>
              <a:t>cognitive impairment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Head </a:t>
            </a:r>
            <a:r>
              <a:rPr lang="en-US" sz="3600" dirty="0"/>
              <a:t>trauma</a:t>
            </a:r>
          </a:p>
        </p:txBody>
      </p:sp>
    </p:spTree>
    <p:extLst>
      <p:ext uri="{BB962C8B-B14F-4D97-AF65-F5344CB8AC3E}">
        <p14:creationId xmlns:p14="http://schemas.microsoft.com/office/powerpoint/2010/main" val="34889041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  <a:latin typeface="+mn-lt"/>
              </a:rPr>
              <a:t>RISK </a:t>
            </a:r>
            <a:r>
              <a:rPr lang="en-US" sz="4800" b="1" dirty="0">
                <a:solidFill>
                  <a:srgbClr val="C00000"/>
                </a:solidFill>
                <a:latin typeface="+mn-lt"/>
              </a:rPr>
              <a:t>FACTORS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9869"/>
            <a:ext cx="10515600" cy="4157094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3200" dirty="0"/>
              <a:t> Among central nervous system </a:t>
            </a:r>
            <a:r>
              <a:rPr lang="en-US" sz="3200" dirty="0" smtClean="0"/>
              <a:t>disorders</a:t>
            </a:r>
          </a:p>
          <a:p>
            <a:pPr>
              <a:buClr>
                <a:srgbClr val="FF0000"/>
              </a:buClr>
            </a:pPr>
            <a:r>
              <a:rPr lang="en-US" sz="3200" dirty="0" smtClean="0"/>
              <a:t>MS </a:t>
            </a:r>
            <a:r>
              <a:rPr lang="en-US" sz="3200" dirty="0"/>
              <a:t>is the most frequent cause of permanent disability in young adults, aside from </a:t>
            </a:r>
            <a:r>
              <a:rPr lang="en-US" sz="3200" dirty="0" smtClean="0"/>
              <a:t>trauma. </a:t>
            </a:r>
          </a:p>
          <a:p>
            <a:pPr>
              <a:buClr>
                <a:srgbClr val="FF0000"/>
              </a:buClr>
            </a:pPr>
            <a:r>
              <a:rPr lang="en-US" sz="3200" dirty="0" smtClean="0"/>
              <a:t>MS </a:t>
            </a:r>
            <a:r>
              <a:rPr lang="en-US" sz="3200" dirty="0"/>
              <a:t>affects more women than </a:t>
            </a:r>
            <a:r>
              <a:rPr lang="en-US" sz="3200" dirty="0" smtClean="0"/>
              <a:t>men</a:t>
            </a:r>
            <a:endParaRPr lang="fa-IR" sz="3200" dirty="0" smtClean="0"/>
          </a:p>
          <a:p>
            <a:pPr>
              <a:buClr>
                <a:srgbClr val="FF0000"/>
              </a:buClr>
            </a:pPr>
            <a:r>
              <a:rPr lang="en-US" sz="3200" dirty="0" smtClean="0"/>
              <a:t>environmental </a:t>
            </a:r>
            <a:r>
              <a:rPr lang="en-US" sz="3200" dirty="0" smtClean="0"/>
              <a:t>factors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pPr>
              <a:buClr>
                <a:srgbClr val="FF0000"/>
              </a:buClr>
            </a:pPr>
            <a:r>
              <a:rPr lang="en-US" sz="3200" dirty="0" smtClean="0"/>
              <a:t>Geographic </a:t>
            </a:r>
            <a:r>
              <a:rPr lang="en-US" sz="3200" dirty="0"/>
              <a:t>factors</a:t>
            </a:r>
          </a:p>
        </p:txBody>
      </p:sp>
    </p:spTree>
    <p:extLst>
      <p:ext uri="{BB962C8B-B14F-4D97-AF65-F5344CB8AC3E}">
        <p14:creationId xmlns:p14="http://schemas.microsoft.com/office/powerpoint/2010/main" val="26747957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Environmental factors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7665"/>
            <a:ext cx="10515600" cy="3529297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3600" dirty="0" smtClean="0"/>
              <a:t>Viral </a:t>
            </a:r>
            <a:r>
              <a:rPr lang="en-US" sz="3600" dirty="0" smtClean="0"/>
              <a:t>infections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Geographic </a:t>
            </a:r>
            <a:r>
              <a:rPr lang="en-US" sz="3600" dirty="0"/>
              <a:t>latitude and place of </a:t>
            </a:r>
            <a:r>
              <a:rPr lang="en-US" sz="3600" dirty="0" smtClean="0"/>
              <a:t>birth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Sunlight </a:t>
            </a:r>
            <a:r>
              <a:rPr lang="en-US" sz="3600" dirty="0"/>
              <a:t>exposure and vitamin D </a:t>
            </a:r>
            <a:r>
              <a:rPr lang="en-US" sz="3600" dirty="0" smtClean="0"/>
              <a:t>levels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Others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0857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PMH</a:t>
            </a:r>
            <a:endParaRPr lang="en-US" sz="72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fa-IR" dirty="0" smtClean="0">
                <a:cs typeface="B Nazanin" panose="00000400000000000000" pitchFamily="2" charset="-78"/>
              </a:rPr>
              <a:t> سابقه سر دردهای میگرنی از 6 سال پیش</a:t>
            </a:r>
          </a:p>
          <a:p>
            <a:pPr marL="3657600" lvl="8" indent="0" algn="ctr" rtl="1">
              <a:buClr>
                <a:srgbClr val="00B0F0"/>
              </a:buClr>
              <a:buNone/>
            </a:pPr>
            <a:r>
              <a:rPr lang="fa-IR" dirty="0" smtClean="0">
                <a:cs typeface="B Nazanin" panose="00000400000000000000" pitchFamily="2" charset="-78"/>
              </a:rPr>
              <a:t> </a:t>
            </a:r>
          </a:p>
          <a:p>
            <a:pPr algn="ctr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fa-IR" dirty="0" smtClean="0">
                <a:cs typeface="B Nazanin" panose="00000400000000000000" pitchFamily="2" charset="-78"/>
              </a:rPr>
              <a:t> سابقه مشکلات عصبی و رفتار پرخاشگرانه نسبت به همسر و فرزندان از 3 سال پیش که تحت درمان بودند و بهودی نسبی پیدا کرده بودند</a:t>
            </a:r>
          </a:p>
          <a:p>
            <a:pPr algn="ctr" rtl="1">
              <a:buClr>
                <a:srgbClr val="00B0F0"/>
              </a:buClr>
              <a:buFont typeface="Wingdings" panose="05000000000000000000" pitchFamily="2" charset="2"/>
              <a:buChar char="v"/>
            </a:pPr>
            <a:endParaRPr lang="fa-IR" dirty="0" smtClean="0">
              <a:cs typeface="B Nazanin" panose="00000400000000000000" pitchFamily="2" charset="-78"/>
            </a:endParaRPr>
          </a:p>
          <a:p>
            <a:pPr algn="ctr" rtl="1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fa-IR" dirty="0" smtClean="0">
                <a:cs typeface="B Nazanin" panose="00000400000000000000" pitchFamily="2" charset="-78"/>
              </a:rPr>
              <a:t> سابقه ضعف بینایی از 2 سال قبل که گاهی از عینک استفاده می کردند</a:t>
            </a:r>
          </a:p>
        </p:txBody>
      </p:sp>
    </p:spTree>
    <p:extLst>
      <p:ext uri="{BB962C8B-B14F-4D97-AF65-F5344CB8AC3E}">
        <p14:creationId xmlns:p14="http://schemas.microsoft.com/office/powerpoint/2010/main" val="6098257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Viral infections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6096" y="2702257"/>
            <a:ext cx="9497704" cy="3474706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5400" dirty="0" smtClean="0"/>
              <a:t>Vaccination </a:t>
            </a:r>
            <a:endParaRPr lang="en-US" sz="5400" dirty="0" smtClean="0"/>
          </a:p>
          <a:p>
            <a:pPr>
              <a:buClr>
                <a:srgbClr val="FF0000"/>
              </a:buClr>
            </a:pPr>
            <a:r>
              <a:rPr lang="en-US" sz="5400" dirty="0" smtClean="0"/>
              <a:t>Hepatitis </a:t>
            </a:r>
            <a:r>
              <a:rPr lang="en-US" sz="5400" dirty="0"/>
              <a:t>B infection </a:t>
            </a:r>
            <a:endParaRPr lang="en-US" sz="5400" dirty="0" smtClean="0"/>
          </a:p>
          <a:p>
            <a:pPr>
              <a:buClr>
                <a:srgbClr val="FF0000"/>
              </a:buClr>
            </a:pPr>
            <a:r>
              <a:rPr lang="en-US" sz="5400" dirty="0" smtClean="0"/>
              <a:t>Hepatitis </a:t>
            </a:r>
            <a:r>
              <a:rPr lang="en-US" sz="5400" dirty="0"/>
              <a:t>B vaccine</a:t>
            </a:r>
          </a:p>
        </p:txBody>
      </p:sp>
    </p:spTree>
    <p:extLst>
      <p:ext uri="{BB962C8B-B14F-4D97-AF65-F5344CB8AC3E}">
        <p14:creationId xmlns:p14="http://schemas.microsoft.com/office/powerpoint/2010/main" val="17883791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Geographic factors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7415"/>
            <a:ext cx="10515600" cy="382954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3600" dirty="0" smtClean="0"/>
              <a:t>All </a:t>
            </a:r>
            <a:r>
              <a:rPr lang="en-US" sz="3600" dirty="0"/>
              <a:t>of Europe (including Asian Russia</a:t>
            </a:r>
            <a:r>
              <a:rPr lang="en-US" sz="3600" dirty="0" smtClean="0"/>
              <a:t>)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Southern Canada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Northern </a:t>
            </a:r>
            <a:r>
              <a:rPr lang="en-US" sz="3600" dirty="0"/>
              <a:t>United </a:t>
            </a:r>
            <a:r>
              <a:rPr lang="en-US" sz="3600" dirty="0" smtClean="0"/>
              <a:t>States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New </a:t>
            </a:r>
            <a:r>
              <a:rPr lang="en-US" sz="3600" dirty="0" smtClean="0"/>
              <a:t>Zealand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Southeast Australia.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313863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Sunlight and vitamin D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3200" dirty="0" smtClean="0"/>
              <a:t>Exposure </a:t>
            </a:r>
            <a:r>
              <a:rPr lang="en-US" sz="3200" dirty="0"/>
              <a:t>to sunlight may be protective, either because of an effect of ultraviolet radiation or of vitamin </a:t>
            </a:r>
            <a:r>
              <a:rPr lang="en-US" sz="3200" dirty="0" smtClean="0"/>
              <a:t>D .</a:t>
            </a:r>
          </a:p>
          <a:p>
            <a:pPr>
              <a:buClr>
                <a:srgbClr val="FF0000"/>
              </a:buClr>
            </a:pPr>
            <a:endParaRPr lang="en-US" sz="3200" dirty="0"/>
          </a:p>
          <a:p>
            <a:pPr>
              <a:buClr>
                <a:srgbClr val="FF0000"/>
              </a:buClr>
            </a:pPr>
            <a:endParaRPr lang="en-US" sz="3200" dirty="0" smtClean="0"/>
          </a:p>
          <a:p>
            <a:pPr>
              <a:buClr>
                <a:srgbClr val="FF0000"/>
              </a:buClr>
            </a:pPr>
            <a:r>
              <a:rPr lang="en-US" sz="3200" dirty="0" smtClean="0"/>
              <a:t>A </a:t>
            </a:r>
            <a:r>
              <a:rPr lang="en-US" sz="3200" dirty="0"/>
              <a:t>number of studies have found an inverse relationship between sun </a:t>
            </a:r>
            <a:r>
              <a:rPr lang="en-US" sz="3200" dirty="0" err="1" smtClean="0"/>
              <a:t>exposureor</a:t>
            </a:r>
            <a:r>
              <a:rPr lang="en-US" sz="3200" dirty="0" smtClean="0"/>
              <a:t> </a:t>
            </a:r>
            <a:r>
              <a:rPr lang="en-US" sz="3200" dirty="0"/>
              <a:t>serum vitamin D levels, and the risk or prevalence of MS </a:t>
            </a:r>
            <a:r>
              <a:rPr lang="en-US" sz="3200" dirty="0" smtClean="0"/>
              <a:t>.</a:t>
            </a:r>
            <a:endParaRPr lang="en-US" sz="3200" dirty="0"/>
          </a:p>
          <a:p>
            <a:pPr>
              <a:buClr>
                <a:srgbClr val="FF0000"/>
              </a:buClr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1884278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Others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4458"/>
            <a:ext cx="10515600" cy="3338229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US" sz="3600" dirty="0" smtClean="0"/>
              <a:t>Tobacco </a:t>
            </a:r>
            <a:r>
              <a:rPr lang="en-US" sz="3600" dirty="0"/>
              <a:t>smoking </a:t>
            </a:r>
            <a:endParaRPr lang="en-US" sz="3600" dirty="0" smtClean="0"/>
          </a:p>
          <a:p>
            <a:pPr>
              <a:buClr>
                <a:srgbClr val="FF0000"/>
              </a:buClr>
            </a:pPr>
            <a:r>
              <a:rPr lang="en-US" sz="3600" dirty="0" smtClean="0"/>
              <a:t>The </a:t>
            </a:r>
            <a:r>
              <a:rPr lang="en-US" sz="3600" dirty="0"/>
              <a:t>immune system in patients with </a:t>
            </a:r>
            <a:r>
              <a:rPr lang="en-US" sz="3600" dirty="0" smtClean="0"/>
              <a:t>MS</a:t>
            </a:r>
          </a:p>
          <a:p>
            <a:pPr>
              <a:buClr>
                <a:srgbClr val="FF0000"/>
              </a:buClr>
            </a:pPr>
            <a:r>
              <a:rPr lang="en-US" sz="3600" dirty="0" smtClean="0"/>
              <a:t>Environment </a:t>
            </a:r>
            <a:r>
              <a:rPr lang="en-US" sz="3600" dirty="0"/>
              <a:t>influences the risk of MS later </a:t>
            </a:r>
            <a:r>
              <a:rPr lang="en-US" sz="3600" dirty="0" smtClean="0"/>
              <a:t>in life</a:t>
            </a:r>
            <a:r>
              <a:rPr lang="en-US" sz="3600" dirty="0"/>
              <a:t> </a:t>
            </a:r>
            <a:endParaRPr lang="fa-IR" sz="3600" dirty="0" smtClean="0"/>
          </a:p>
          <a:p>
            <a:pPr>
              <a:buClr>
                <a:srgbClr val="FF0000"/>
              </a:buClr>
            </a:pPr>
            <a:r>
              <a:rPr lang="en-US" sz="3600" dirty="0" smtClean="0"/>
              <a:t>Obesity </a:t>
            </a:r>
            <a:r>
              <a:rPr lang="en-US" sz="3600" dirty="0"/>
              <a:t>in childhood or adolescence </a:t>
            </a:r>
            <a:endParaRPr lang="en-US" sz="3600" dirty="0" smtClean="0"/>
          </a:p>
          <a:p>
            <a:pPr>
              <a:buClr>
                <a:srgbClr val="FF0000"/>
              </a:buClr>
            </a:pPr>
            <a:r>
              <a:rPr lang="en-US" sz="3600" dirty="0" smtClean="0"/>
              <a:t>the </a:t>
            </a:r>
            <a:r>
              <a:rPr lang="en-US" sz="3600" dirty="0"/>
              <a:t>immune system cells reside in the gastrointestinal tract</a:t>
            </a:r>
          </a:p>
        </p:txBody>
      </p:sp>
    </p:spTree>
    <p:extLst>
      <p:ext uri="{BB962C8B-B14F-4D97-AF65-F5344CB8AC3E}">
        <p14:creationId xmlns:p14="http://schemas.microsoft.com/office/powerpoint/2010/main" val="39425222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Effect of pregnancy on MS activity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266" y="2470245"/>
            <a:ext cx="9620534" cy="370671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3200" dirty="0" smtClean="0"/>
              <a:t>pregnancy </a:t>
            </a:r>
            <a:r>
              <a:rPr lang="en-US" sz="3200" dirty="0"/>
              <a:t>is associated with a</a:t>
            </a:r>
            <a:r>
              <a:rPr lang="en-US" sz="3200" dirty="0">
                <a:solidFill>
                  <a:srgbClr val="FF0000"/>
                </a:solidFill>
              </a:rPr>
              <a:t> </a:t>
            </a:r>
            <a:r>
              <a:rPr lang="en-US" sz="3200" b="1" dirty="0">
                <a:solidFill>
                  <a:srgbClr val="FF0000"/>
                </a:solidFill>
              </a:rPr>
              <a:t>decrease</a:t>
            </a:r>
            <a:r>
              <a:rPr lang="en-US" sz="3200" dirty="0"/>
              <a:t> in MS disease </a:t>
            </a:r>
            <a:r>
              <a:rPr lang="en-US" sz="3200" dirty="0" smtClean="0"/>
              <a:t>activity .</a:t>
            </a:r>
          </a:p>
          <a:p>
            <a:pPr>
              <a:buClr>
                <a:srgbClr val="FF0000"/>
              </a:buClr>
            </a:pPr>
            <a:endParaRPr lang="en-US" sz="3200" dirty="0" smtClean="0"/>
          </a:p>
          <a:p>
            <a:pPr>
              <a:buClr>
                <a:srgbClr val="FF0000"/>
              </a:buClr>
            </a:pPr>
            <a:r>
              <a:rPr lang="en-US" sz="3200" dirty="0" smtClean="0"/>
              <a:t>while </a:t>
            </a:r>
            <a:r>
              <a:rPr lang="en-US" sz="3200" dirty="0"/>
              <a:t>the postpartum period is associated with an </a:t>
            </a:r>
            <a:r>
              <a:rPr lang="en-US" sz="3200" b="1" dirty="0">
                <a:solidFill>
                  <a:srgbClr val="FF0000"/>
                </a:solidFill>
              </a:rPr>
              <a:t>increase</a:t>
            </a:r>
            <a:r>
              <a:rPr lang="en-US" sz="3200" dirty="0"/>
              <a:t> in MS activity </a:t>
            </a:r>
            <a:r>
              <a:rPr lang="en-US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11233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+mn-lt"/>
              </a:rPr>
              <a:t>Effect of MS on pregnancy outcomes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/>
              <a:t>Increased </a:t>
            </a:r>
            <a:r>
              <a:rPr lang="en-US" dirty="0"/>
              <a:t>rate of several pregnancy and </a:t>
            </a:r>
            <a:r>
              <a:rPr lang="en-US" dirty="0" err="1"/>
              <a:t>peripartum</a:t>
            </a:r>
            <a:r>
              <a:rPr lang="en-US" dirty="0"/>
              <a:t> complications</a:t>
            </a:r>
            <a:endParaRPr lang="en-US" dirty="0" smtClean="0"/>
          </a:p>
          <a:p>
            <a:pPr>
              <a:buClr>
                <a:srgbClr val="FF0000"/>
              </a:buClr>
            </a:pP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smtClean="0"/>
              <a:t>C</a:t>
            </a:r>
            <a:r>
              <a:rPr lang="en-US" dirty="0" smtClean="0"/>
              <a:t>ongenital </a:t>
            </a:r>
            <a:r>
              <a:rPr lang="en-US" dirty="0"/>
              <a:t>fetal malformations 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Clr>
                <a:srgbClr val="FF0000"/>
              </a:buClr>
            </a:pP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smtClean="0"/>
              <a:t>I</a:t>
            </a:r>
            <a:r>
              <a:rPr lang="en-US" dirty="0" smtClean="0"/>
              <a:t>ncreased </a:t>
            </a:r>
            <a:r>
              <a:rPr lang="en-US" dirty="0"/>
              <a:t>risk of intrauterine growth </a:t>
            </a:r>
            <a:r>
              <a:rPr lang="en-US" dirty="0" smtClean="0"/>
              <a:t>restriction and </a:t>
            </a:r>
            <a:r>
              <a:rPr lang="en-US" dirty="0"/>
              <a:t>cesarean </a:t>
            </a:r>
            <a:r>
              <a:rPr lang="en-US" dirty="0" smtClean="0"/>
              <a:t>delivery.</a:t>
            </a:r>
          </a:p>
          <a:p>
            <a:pPr>
              <a:buClr>
                <a:srgbClr val="FF0000"/>
              </a:buClr>
            </a:pP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smtClean="0"/>
              <a:t>M</a:t>
            </a:r>
            <a:r>
              <a:rPr lang="en-US" dirty="0" smtClean="0"/>
              <a:t>ore </a:t>
            </a:r>
            <a:r>
              <a:rPr lang="en-US" dirty="0"/>
              <a:t>frequent induction of labor and operative interventions during delivery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37353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83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Breastfeeding and MS</a:t>
            </a:r>
            <a:r>
              <a:rPr lang="en-US" sz="4800" dirty="0">
                <a:solidFill>
                  <a:srgbClr val="C00000"/>
                </a:solidFill>
                <a:latin typeface="+mn-lt"/>
              </a:rPr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3958"/>
            <a:ext cx="10515600" cy="5384041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buSzPct val="122000"/>
            </a:pPr>
            <a:r>
              <a:rPr lang="en-US" sz="2400" dirty="0"/>
              <a:t> Breastfeeding for women with </a:t>
            </a:r>
            <a:r>
              <a:rPr lang="en-US" sz="2400" dirty="0" smtClean="0"/>
              <a:t>MS</a:t>
            </a:r>
          </a:p>
          <a:p>
            <a:pPr>
              <a:buClr>
                <a:srgbClr val="FF0000"/>
              </a:buClr>
              <a:buSzPct val="122000"/>
            </a:pPr>
            <a:r>
              <a:rPr lang="en-US" sz="2400" dirty="0"/>
              <a:t> </a:t>
            </a:r>
            <a:r>
              <a:rPr lang="en-US" sz="2400" dirty="0" smtClean="0"/>
              <a:t>The </a:t>
            </a:r>
            <a:r>
              <a:rPr lang="en-US" sz="2400" dirty="0"/>
              <a:t>use of interferon beta or </a:t>
            </a:r>
            <a:r>
              <a:rPr lang="en-US" sz="2400" u="sng" dirty="0" err="1">
                <a:hlinkClick r:id="rId2"/>
              </a:rPr>
              <a:t>glatiramer</a:t>
            </a:r>
            <a:r>
              <a:rPr lang="en-US" sz="2400" u="sng" dirty="0">
                <a:hlinkClick r:id="rId2"/>
              </a:rPr>
              <a:t> acetate</a:t>
            </a:r>
            <a:r>
              <a:rPr lang="en-US" sz="2400" dirty="0"/>
              <a:t> is probably safe for </a:t>
            </a:r>
            <a:r>
              <a:rPr lang="en-US" sz="2400" dirty="0" smtClean="0"/>
              <a:t>breastfeeding</a:t>
            </a:r>
          </a:p>
          <a:p>
            <a:pPr>
              <a:buClr>
                <a:srgbClr val="FF0000"/>
              </a:buClr>
              <a:buSzPct val="122000"/>
            </a:pPr>
            <a:r>
              <a:rPr lang="en-US" sz="2400" dirty="0" smtClean="0"/>
              <a:t>avoided </a:t>
            </a:r>
            <a:r>
              <a:rPr lang="en-US" sz="2400" dirty="0"/>
              <a:t>during breastfeeding </a:t>
            </a:r>
            <a:r>
              <a:rPr lang="en-US" sz="2400" dirty="0" smtClean="0"/>
              <a:t>include</a:t>
            </a:r>
          </a:p>
          <a:p>
            <a:pPr>
              <a:buClr>
                <a:srgbClr val="FF0000"/>
              </a:buClr>
              <a:buSzPct val="122000"/>
            </a:pPr>
            <a:r>
              <a:rPr lang="en-US" sz="2400" dirty="0"/>
              <a:t> </a:t>
            </a:r>
            <a:r>
              <a:rPr lang="en-US" sz="2400" u="sng" dirty="0">
                <a:hlinkClick r:id="rId3"/>
              </a:rPr>
              <a:t>dimethyl fumarate</a:t>
            </a:r>
            <a:r>
              <a:rPr lang="en-US" sz="2400" dirty="0"/>
              <a:t> </a:t>
            </a:r>
            <a:endParaRPr lang="en-US" sz="2400" dirty="0" smtClean="0"/>
          </a:p>
          <a:p>
            <a:pPr>
              <a:buClr>
                <a:srgbClr val="FF0000"/>
              </a:buClr>
              <a:buSzPct val="122000"/>
            </a:pPr>
            <a:r>
              <a:rPr lang="en-US" sz="2400" dirty="0"/>
              <a:t> </a:t>
            </a:r>
            <a:r>
              <a:rPr lang="en-US" sz="2400" u="sng" dirty="0" err="1">
                <a:hlinkClick r:id="rId4"/>
              </a:rPr>
              <a:t>natalizumab</a:t>
            </a:r>
            <a:r>
              <a:rPr lang="en-US" sz="2400" dirty="0"/>
              <a:t> </a:t>
            </a:r>
            <a:endParaRPr lang="en-US" sz="2400" dirty="0" smtClean="0"/>
          </a:p>
          <a:p>
            <a:pPr>
              <a:buClr>
                <a:srgbClr val="FF0000"/>
              </a:buClr>
              <a:buSzPct val="122000"/>
            </a:pPr>
            <a:r>
              <a:rPr lang="en-US" sz="2400" dirty="0"/>
              <a:t> </a:t>
            </a:r>
            <a:r>
              <a:rPr lang="en-US" sz="2400" u="sng" dirty="0" err="1">
                <a:hlinkClick r:id="rId5"/>
              </a:rPr>
              <a:t>mitoxantrone</a:t>
            </a:r>
            <a:r>
              <a:rPr lang="en-US" sz="2400" dirty="0"/>
              <a:t> </a:t>
            </a:r>
            <a:endParaRPr lang="en-US" sz="2400" dirty="0" smtClean="0"/>
          </a:p>
          <a:p>
            <a:pPr>
              <a:buClr>
                <a:srgbClr val="FF0000"/>
              </a:buClr>
              <a:buSzPct val="122000"/>
            </a:pPr>
            <a:r>
              <a:rPr lang="en-US" sz="2400" dirty="0"/>
              <a:t> </a:t>
            </a:r>
            <a:r>
              <a:rPr lang="en-US" sz="2400" u="sng" dirty="0" err="1">
                <a:hlinkClick r:id="rId6"/>
              </a:rPr>
              <a:t>fingolimod</a:t>
            </a:r>
            <a:r>
              <a:rPr lang="en-US" sz="2400" dirty="0"/>
              <a:t> </a:t>
            </a:r>
            <a:endParaRPr lang="en-US" sz="2400" dirty="0" smtClean="0"/>
          </a:p>
          <a:p>
            <a:pPr>
              <a:buClr>
                <a:srgbClr val="FF0000"/>
              </a:buClr>
              <a:buSzPct val="122000"/>
            </a:pPr>
            <a:r>
              <a:rPr lang="en-US" sz="2400" dirty="0"/>
              <a:t> </a:t>
            </a:r>
            <a:r>
              <a:rPr lang="en-US" sz="2400" u="sng" dirty="0" err="1">
                <a:hlinkClick r:id="rId7"/>
              </a:rPr>
              <a:t>teriflunomide</a:t>
            </a:r>
            <a:r>
              <a:rPr lang="en-US" sz="2400" dirty="0"/>
              <a:t> </a:t>
            </a:r>
            <a:endParaRPr lang="en-US" sz="2400" dirty="0" smtClean="0"/>
          </a:p>
          <a:p>
            <a:pPr>
              <a:buClr>
                <a:srgbClr val="FF0000"/>
              </a:buClr>
              <a:buSzPct val="122000"/>
            </a:pPr>
            <a:r>
              <a:rPr lang="en-US" sz="2400" dirty="0"/>
              <a:t> </a:t>
            </a:r>
            <a:r>
              <a:rPr lang="en-US" sz="2400" u="sng" dirty="0" err="1">
                <a:hlinkClick r:id="rId8"/>
              </a:rPr>
              <a:t>ocrelizumab</a:t>
            </a:r>
            <a:r>
              <a:rPr lang="en-US" sz="2400" dirty="0"/>
              <a:t> </a:t>
            </a:r>
            <a:endParaRPr lang="en-US" sz="2400" dirty="0" smtClean="0"/>
          </a:p>
          <a:p>
            <a:pPr>
              <a:buClr>
                <a:srgbClr val="FF0000"/>
              </a:buClr>
              <a:buSzPct val="122000"/>
            </a:pPr>
            <a:r>
              <a:rPr lang="en-US" sz="2400" u="sng" dirty="0" err="1" smtClean="0">
                <a:hlinkClick r:id="rId9"/>
              </a:rPr>
              <a:t>Alemtuzumab</a:t>
            </a:r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634339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endParaRPr lang="fa-IR" sz="80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8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دستورالعمل کشوری</a:t>
            </a:r>
          </a:p>
          <a:p>
            <a:pPr marL="0" indent="0" algn="ctr" rtl="1">
              <a:buNone/>
            </a:pPr>
            <a:endParaRPr lang="fa-IR" sz="80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endParaRPr lang="fa-IR" sz="80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endParaRPr lang="en-US" sz="8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80697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60" y="109182"/>
            <a:ext cx="11532357" cy="656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1407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501" y="218364"/>
            <a:ext cx="11313995" cy="641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3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FH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75463"/>
            <a:ext cx="10515600" cy="29015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3600" dirty="0" smtClean="0">
                <a:cs typeface="B Nazanin" panose="00000400000000000000" pitchFamily="2" charset="-78"/>
              </a:rPr>
              <a:t>سابقه هیچ بیماری خاصی در پدر و مادر و خواهر و برادر ذکر نکردند</a:t>
            </a:r>
            <a:endParaRPr lang="en-US" sz="3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22670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+mn-lt"/>
              </a:rPr>
              <a:t>Primordial prevention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Clr>
                <a:srgbClr val="FF0000"/>
              </a:buClr>
              <a:buSzPct val="72000"/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Nazanin" panose="00000400000000000000" pitchFamily="2" charset="-78"/>
              </a:rPr>
              <a:t> ارائه پیشنهاد و راهکارهای مناسب در خصوص ریسک فاکتورهای بیماریهای ناتوان کننده به دبیرخانه شورای عالی سلامت برای طرح در این شورا و الزام دستگاههای ذیربط در خصوص کاهش ریسک فاکتورها .</a:t>
            </a:r>
          </a:p>
          <a:p>
            <a:pPr algn="r" rtl="1">
              <a:buClr>
                <a:srgbClr val="FF0000"/>
              </a:buClr>
              <a:buSzPct val="72000"/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Nazanin" panose="00000400000000000000" pitchFamily="2" charset="-78"/>
              </a:rPr>
              <a:t> تولید برنامه های آموزشی در خصوص معرفی این بیماری و ریسک فاکتورهای آن از طریق صدا وسیما .</a:t>
            </a:r>
          </a:p>
          <a:p>
            <a:pPr algn="r" rtl="1">
              <a:buClr>
                <a:srgbClr val="FF0000"/>
              </a:buClr>
              <a:buSzPct val="72000"/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Nazanin" panose="00000400000000000000" pitchFamily="2" charset="-78"/>
              </a:rPr>
              <a:t> آموزش و تشویق مردم در همه گروهای سنی برای استفاده از نور آفتاب ، فعالیت فیزیکی ، تغذیه مناسب و مصرف مکمل ویتامین د .</a:t>
            </a:r>
          </a:p>
          <a:p>
            <a:pPr algn="r" rtl="1">
              <a:buClr>
                <a:srgbClr val="FF0000"/>
              </a:buClr>
              <a:buSzPct val="72000"/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Nazanin" panose="00000400000000000000" pitchFamily="2" charset="-78"/>
              </a:rPr>
              <a:t> راهکارهای تشویقی برای ترک سیگار .</a:t>
            </a:r>
          </a:p>
          <a:p>
            <a:pPr algn="r" rtl="1">
              <a:buClr>
                <a:srgbClr val="FF0000"/>
              </a:buClr>
              <a:buSzPct val="72000"/>
              <a:buFont typeface="Wingdings" panose="05000000000000000000" pitchFamily="2" charset="2"/>
              <a:buChar char="v"/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  <a:buSzPct val="72000"/>
              <a:buFont typeface="Wingdings" panose="05000000000000000000" pitchFamily="2" charset="2"/>
              <a:buChar char="v"/>
            </a:pP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22084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+mn-lt"/>
              </a:rPr>
              <a:t>Primary </a:t>
            </a:r>
            <a:r>
              <a:rPr lang="en-US" sz="4800" dirty="0">
                <a:latin typeface="+mn-lt"/>
              </a:rPr>
              <a:t>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29301"/>
            <a:ext cx="9943531" cy="3747662"/>
          </a:xfrm>
        </p:spPr>
        <p:txBody>
          <a:bodyPr>
            <a:normAutofit/>
          </a:bodyPr>
          <a:lstStyle/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آموزش بیماران مبتلا به </a:t>
            </a:r>
            <a:r>
              <a:rPr lang="en-US" sz="3200" dirty="0" smtClean="0">
                <a:cs typeface="B Nazanin" panose="00000400000000000000" pitchFamily="2" charset="-78"/>
              </a:rPr>
              <a:t>MS</a:t>
            </a:r>
            <a:r>
              <a:rPr lang="fa-IR" sz="3200" dirty="0" smtClean="0">
                <a:cs typeface="B Nazanin" panose="00000400000000000000" pitchFamily="2" charset="-78"/>
              </a:rPr>
              <a:t> جهت کنترل ریسک فاکتورها </a:t>
            </a: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توصیه به تغذیه مناسب جهت بهبود سیستم ایمنی </a:t>
            </a: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توصیه به فعالیت فیزیکی و استفاده مناسب از نور افتاب</a:t>
            </a: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توصیه به قطع سیگار</a:t>
            </a: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تجویز ویتامین د</a:t>
            </a:r>
          </a:p>
          <a:p>
            <a:pPr algn="r" rtl="1">
              <a:buClr>
                <a:srgbClr val="FF0000"/>
              </a:buClr>
            </a:pP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45444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+mn-lt"/>
              </a:rPr>
              <a:t>Secondary</a:t>
            </a:r>
            <a:r>
              <a:rPr lang="en-US" sz="4800" dirty="0">
                <a:latin typeface="+mn-lt"/>
              </a:rPr>
              <a:t>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Clr>
                <a:srgbClr val="FF0000"/>
              </a:buClr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غربالگری خانواده هایی که بیماری  </a:t>
            </a:r>
            <a:r>
              <a:rPr lang="en-US" sz="3200" dirty="0" smtClean="0">
                <a:cs typeface="B Nazanin" panose="00000400000000000000" pitchFamily="2" charset="-78"/>
              </a:rPr>
              <a:t>MS</a:t>
            </a:r>
            <a:r>
              <a:rPr lang="fa-IR" sz="3200" dirty="0" smtClean="0">
                <a:cs typeface="B Nazanin" panose="00000400000000000000" pitchFamily="2" charset="-78"/>
              </a:rPr>
              <a:t> ویا دیگر بیماری های نورولوژی در آنها گزارش شده و آموزش ها و توصیه های لازم به آنها</a:t>
            </a:r>
          </a:p>
          <a:p>
            <a:pPr algn="r" rtl="1">
              <a:buClr>
                <a:srgbClr val="FF0000"/>
              </a:buClr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غربالگری بیماران مبتلا به نوریت اپتیک و انجام </a:t>
            </a:r>
            <a:r>
              <a:rPr lang="en-US" sz="3200" dirty="0" smtClean="0">
                <a:cs typeface="B Nazanin" panose="00000400000000000000" pitchFamily="2" charset="-78"/>
              </a:rPr>
              <a:t>MRI</a:t>
            </a:r>
            <a:r>
              <a:rPr lang="fa-IR" sz="3200" dirty="0" smtClean="0">
                <a:cs typeface="B Nazanin" panose="00000400000000000000" pitchFamily="2" charset="-78"/>
              </a:rPr>
              <a:t> برای آنها.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84520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+mn-lt"/>
              </a:rPr>
              <a:t>Tertiary</a:t>
            </a:r>
            <a:r>
              <a:rPr lang="en-US" sz="4800" dirty="0">
                <a:latin typeface="+mn-lt"/>
              </a:rPr>
              <a:t>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Clr>
                <a:srgbClr val="FF0000"/>
              </a:buClr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درمان مناسب دارویی و به موقع در بیماران مبتلا با توجه به شرایط بیمار</a:t>
            </a:r>
          </a:p>
          <a:p>
            <a:pPr algn="r" rtl="1">
              <a:buClr>
                <a:srgbClr val="FF0000"/>
              </a:buClr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تجویز متیل پردنیزولون برای بیماران مبتلا به نوریت اپتیک جهت پیشگیری</a:t>
            </a:r>
          </a:p>
          <a:p>
            <a:pPr algn="r" rtl="1">
              <a:buClr>
                <a:srgbClr val="FF0000"/>
              </a:buClr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تجویز ویتامین دی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75260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+mn-lt"/>
              </a:rPr>
              <a:t>Quaternary</a:t>
            </a:r>
            <a:r>
              <a:rPr lang="en-US" sz="4800" dirty="0">
                <a:latin typeface="+mn-lt"/>
              </a:rPr>
              <a:t>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Clr>
                <a:srgbClr val="FF0000"/>
              </a:buClr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</a:pPr>
            <a:endParaRPr lang="fa-IR" sz="3200" dirty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جلوگیری از درمان های اضافه، </a:t>
            </a:r>
            <a:r>
              <a:rPr lang="en-US" sz="3200" dirty="0" smtClean="0">
                <a:cs typeface="B Nazanin" panose="00000400000000000000" pitchFamily="2" charset="-78"/>
              </a:rPr>
              <a:t>MRI</a:t>
            </a:r>
            <a:r>
              <a:rPr lang="fa-IR" sz="3200" dirty="0" smtClean="0">
                <a:cs typeface="B Nazanin" panose="00000400000000000000" pitchFamily="2" charset="-78"/>
              </a:rPr>
              <a:t> و یا </a:t>
            </a:r>
            <a:r>
              <a:rPr lang="en-US" sz="3200" dirty="0" smtClean="0">
                <a:cs typeface="B Nazanin" panose="00000400000000000000" pitchFamily="2" charset="-78"/>
              </a:rPr>
              <a:t>CT</a:t>
            </a:r>
            <a:r>
              <a:rPr lang="fa-IR" sz="3200" dirty="0">
                <a:cs typeface="B Nazanin" panose="00000400000000000000" pitchFamily="2" charset="-78"/>
              </a:rPr>
              <a:t> </a:t>
            </a: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FF0000"/>
              </a:buClr>
            </a:pPr>
            <a:r>
              <a:rPr lang="fa-IR" sz="3200" dirty="0" smtClean="0">
                <a:cs typeface="B Nazanin" panose="00000400000000000000" pitchFamily="2" charset="-78"/>
              </a:rPr>
              <a:t>اطمینان بخشی به بیمار و خانواده بیمار و عدم ایجاد استرس روانی به آنها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64488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0812"/>
            <a:ext cx="10515600" cy="411615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9600" dirty="0" smtClean="0">
                <a:solidFill>
                  <a:schemeClr val="accent1">
                    <a:lumMod val="50000"/>
                  </a:schemeClr>
                </a:solidFill>
                <a:cs typeface="2  Kaj" panose="00000400000000000000" pitchFamily="2" charset="-78"/>
              </a:rPr>
              <a:t>با سپاس از عنایت و توجه شما</a:t>
            </a:r>
            <a:endParaRPr lang="en-US" sz="9600" dirty="0">
              <a:solidFill>
                <a:schemeClr val="accent1">
                  <a:lumMod val="50000"/>
                </a:schemeClr>
              </a:solidFill>
              <a:cs typeface="2  Kaj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121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DH</a:t>
            </a:r>
            <a:endParaRPr lang="en-US" sz="80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Clr>
                <a:srgbClr val="00B0F0"/>
              </a:buClr>
              <a:buSzPct val="71000"/>
              <a:buFont typeface="Wingdings" panose="05000000000000000000" pitchFamily="2" charset="2"/>
              <a:buChar char="v"/>
            </a:pPr>
            <a:r>
              <a:rPr lang="fa-IR" sz="4000" dirty="0" smtClean="0">
                <a:cs typeface="B Nazanin" panose="00000400000000000000" pitchFamily="2" charset="-78"/>
              </a:rPr>
              <a:t> استامینوفن </a:t>
            </a:r>
            <a:r>
              <a:rPr lang="fa-IR" sz="4000" dirty="0" smtClean="0">
                <a:cs typeface="B Nazanin" panose="00000400000000000000" pitchFamily="2" charset="-78"/>
              </a:rPr>
              <a:t>کدئین</a:t>
            </a:r>
          </a:p>
          <a:p>
            <a:pPr algn="r" rtl="1">
              <a:buClr>
                <a:srgbClr val="00B0F0"/>
              </a:buClr>
              <a:buSzPct val="71000"/>
              <a:buFont typeface="Wingdings" panose="05000000000000000000" pitchFamily="2" charset="2"/>
              <a:buChar char="v"/>
            </a:pPr>
            <a:r>
              <a:rPr lang="fa-IR" sz="4000" dirty="0" smtClean="0">
                <a:cs typeface="B Nazanin" panose="00000400000000000000" pitchFamily="2" charset="-78"/>
              </a:rPr>
              <a:t> ژلوفن </a:t>
            </a:r>
            <a:endParaRPr lang="fa-IR" sz="40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00B0F0"/>
              </a:buClr>
              <a:buSzPct val="71000"/>
              <a:buFont typeface="Wingdings" panose="05000000000000000000" pitchFamily="2" charset="2"/>
              <a:buChar char="v"/>
            </a:pPr>
            <a:r>
              <a:rPr lang="fa-IR" sz="4000" dirty="0" smtClean="0">
                <a:cs typeface="B Nazanin" panose="00000400000000000000" pitchFamily="2" charset="-78"/>
              </a:rPr>
              <a:t> فلوکسیتین</a:t>
            </a:r>
            <a:endParaRPr lang="fa-IR" sz="40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00B0F0"/>
              </a:buClr>
              <a:buSzPct val="71000"/>
              <a:buFont typeface="Wingdings" panose="05000000000000000000" pitchFamily="2" charset="2"/>
              <a:buChar char="v"/>
            </a:pPr>
            <a:r>
              <a:rPr lang="fa-IR" sz="4000" dirty="0" smtClean="0">
                <a:cs typeface="B Nazanin" panose="00000400000000000000" pitchFamily="2" charset="-78"/>
              </a:rPr>
              <a:t> پروپرانول</a:t>
            </a:r>
            <a:endParaRPr lang="fa-IR" sz="40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00B0F0"/>
              </a:buClr>
              <a:buSzPct val="71000"/>
              <a:buFont typeface="Wingdings" panose="05000000000000000000" pitchFamily="2" charset="2"/>
              <a:buChar char="v"/>
            </a:pPr>
            <a:r>
              <a:rPr lang="fa-IR" sz="4000" dirty="0" smtClean="0">
                <a:cs typeface="B Nazanin" panose="00000400000000000000" pitchFamily="2" charset="-78"/>
              </a:rPr>
              <a:t> لیبریوم</a:t>
            </a:r>
            <a:endParaRPr lang="en-US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7587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PE</a:t>
            </a:r>
            <a:endParaRPr lang="en-US" sz="72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/>
              <a:t>VS :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BP :150/80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PR :78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RR :12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TEM :36.8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5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>
                <a:solidFill>
                  <a:srgbClr val="C00000"/>
                </a:solidFill>
                <a:latin typeface="Algerian" panose="04020705040A02060702" pitchFamily="82" charset="0"/>
              </a:rPr>
              <a:t>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2949"/>
            <a:ext cx="10515600" cy="3734014"/>
          </a:xfrm>
        </p:spPr>
        <p:txBody>
          <a:bodyPr>
            <a:normAutofit/>
          </a:bodyPr>
          <a:lstStyle/>
          <a:p>
            <a:pPr algn="r" rtl="1">
              <a:buClr>
                <a:srgbClr val="00B0F0"/>
              </a:buClr>
              <a:buSzPct val="74000"/>
              <a:buFont typeface="Wingdings" panose="05000000000000000000" pitchFamily="2" charset="2"/>
              <a:buChar char="v"/>
            </a:pPr>
            <a:r>
              <a:rPr lang="fa-IR" sz="4400" dirty="0" smtClean="0">
                <a:cs typeface="B Nazanin" panose="00000400000000000000" pitchFamily="2" charset="-78"/>
              </a:rPr>
              <a:t> معاینات سر و گردن مختصر </a:t>
            </a:r>
            <a:r>
              <a:rPr lang="en-US" sz="4400" dirty="0" smtClean="0">
                <a:cs typeface="B Nazanin" panose="00000400000000000000" pitchFamily="2" charset="-78"/>
              </a:rPr>
              <a:t>Pale </a:t>
            </a:r>
            <a:r>
              <a:rPr lang="fa-IR" sz="4400" dirty="0" smtClean="0">
                <a:cs typeface="B Nazanin" panose="00000400000000000000" pitchFamily="2" charset="-78"/>
              </a:rPr>
              <a:t> بود بدون لنفادنوپاتی</a:t>
            </a:r>
            <a:endParaRPr lang="en-US" sz="4400" dirty="0" smtClean="0">
              <a:cs typeface="B Nazanin" panose="00000400000000000000" pitchFamily="2" charset="-78"/>
            </a:endParaRPr>
          </a:p>
          <a:p>
            <a:pPr algn="r" rtl="1">
              <a:buClr>
                <a:srgbClr val="00B0F0"/>
              </a:buClr>
              <a:buSzPct val="74000"/>
              <a:buFont typeface="Wingdings" panose="05000000000000000000" pitchFamily="2" charset="2"/>
              <a:buChar char="v"/>
            </a:pPr>
            <a:r>
              <a:rPr lang="fa-IR" sz="4400" dirty="0" smtClean="0">
                <a:cs typeface="B Nazanin" panose="00000400000000000000" pitchFamily="2" charset="-78"/>
              </a:rPr>
              <a:t>معاینه گوش ، حلق ، بینی نرمال بود</a:t>
            </a:r>
          </a:p>
          <a:p>
            <a:pPr algn="r" rtl="1">
              <a:buClr>
                <a:srgbClr val="00B0F0"/>
              </a:buClr>
              <a:buSzPct val="74000"/>
              <a:buFont typeface="Wingdings" panose="05000000000000000000" pitchFamily="2" charset="2"/>
              <a:buChar char="v"/>
            </a:pPr>
            <a:r>
              <a:rPr lang="fa-IR" sz="4400" dirty="0" smtClean="0">
                <a:cs typeface="B Nazanin" panose="00000400000000000000" pitchFamily="2" charset="-78"/>
              </a:rPr>
              <a:t> سمع قلب و ریه نرمال بود</a:t>
            </a:r>
          </a:p>
          <a:p>
            <a:pPr algn="r" rtl="1">
              <a:buClr>
                <a:srgbClr val="00B0F0"/>
              </a:buClr>
              <a:buSzPct val="74000"/>
              <a:buFont typeface="Wingdings" panose="05000000000000000000" pitchFamily="2" charset="2"/>
              <a:buChar char="v"/>
            </a:pPr>
            <a:r>
              <a:rPr lang="fa-IR" sz="4400" dirty="0" smtClean="0">
                <a:cs typeface="B Nazanin" panose="00000400000000000000" pitchFamily="2" charset="-78"/>
              </a:rPr>
              <a:t> شکم نرم بدون تندرنس و ارگانومکالی</a:t>
            </a:r>
          </a:p>
          <a:p>
            <a:pPr algn="r" rtl="1">
              <a:buClr>
                <a:srgbClr val="00B0F0"/>
              </a:buClr>
              <a:buSzPct val="74000"/>
              <a:buFont typeface="Wingdings" panose="05000000000000000000" pitchFamily="2" charset="2"/>
              <a:buChar char="v"/>
            </a:pPr>
            <a:r>
              <a:rPr lang="fa-IR" sz="4400" dirty="0" smtClean="0">
                <a:cs typeface="B Nazanin" panose="00000400000000000000" pitchFamily="2" charset="-78"/>
              </a:rPr>
              <a:t> اندام ها نرمال</a:t>
            </a:r>
            <a:endParaRPr lang="en-US" sz="4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3808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  <a:latin typeface="+mn-lt"/>
              </a:rPr>
              <a:t>NEUROLOGIC </a:t>
            </a:r>
            <a:r>
              <a:rPr lang="en-US" sz="4800" b="1" dirty="0">
                <a:solidFill>
                  <a:srgbClr val="C00000"/>
                </a:solidFill>
                <a:latin typeface="+mn-lt"/>
              </a:rPr>
              <a:t>EXAMINATION</a:t>
            </a:r>
            <a:endParaRPr lang="en-US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0245"/>
            <a:ext cx="10515600" cy="370671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3200" dirty="0"/>
              <a:t>Mental </a:t>
            </a:r>
            <a:r>
              <a:rPr lang="en-US" sz="3200" dirty="0" smtClean="0"/>
              <a:t>status</a:t>
            </a:r>
          </a:p>
          <a:p>
            <a:pPr>
              <a:buClr>
                <a:srgbClr val="FF0000"/>
              </a:buClr>
            </a:pPr>
            <a:r>
              <a:rPr lang="en-US" sz="3200" dirty="0" smtClean="0"/>
              <a:t>Cranial </a:t>
            </a:r>
            <a:r>
              <a:rPr lang="en-US" sz="3200" dirty="0"/>
              <a:t>nerves </a:t>
            </a:r>
            <a:endParaRPr lang="en-US" sz="3200" dirty="0" smtClean="0"/>
          </a:p>
          <a:p>
            <a:pPr>
              <a:buClr>
                <a:srgbClr val="FF0000"/>
              </a:buClr>
            </a:pPr>
            <a:r>
              <a:rPr lang="en-US" sz="3200" dirty="0" smtClean="0"/>
              <a:t>Motor </a:t>
            </a:r>
            <a:r>
              <a:rPr lang="en-US" sz="3200" dirty="0"/>
              <a:t>system </a:t>
            </a:r>
            <a:endParaRPr lang="en-US" sz="3200" dirty="0" smtClean="0"/>
          </a:p>
          <a:p>
            <a:pPr>
              <a:buClr>
                <a:srgbClr val="FF0000"/>
              </a:buClr>
            </a:pPr>
            <a:r>
              <a:rPr lang="en-US" sz="3200" dirty="0" smtClean="0"/>
              <a:t>Reflexes</a:t>
            </a:r>
          </a:p>
          <a:p>
            <a:pPr>
              <a:buClr>
                <a:srgbClr val="FF0000"/>
              </a:buClr>
            </a:pPr>
            <a:r>
              <a:rPr lang="en-US" sz="3200" dirty="0" smtClean="0"/>
              <a:t>Sensation</a:t>
            </a:r>
          </a:p>
          <a:p>
            <a:pPr>
              <a:buClr>
                <a:srgbClr val="FF0000"/>
              </a:buClr>
            </a:pPr>
            <a:endParaRPr lang="en-US" sz="3200" dirty="0"/>
          </a:p>
          <a:p>
            <a:pPr>
              <a:buClr>
                <a:srgbClr val="FF0000"/>
              </a:buClr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4173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1135</Words>
  <Application>Microsoft Office PowerPoint</Application>
  <PresentationFormat>Widescreen</PresentationFormat>
  <Paragraphs>278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3" baseType="lpstr">
      <vt:lpstr>2  Kaj</vt:lpstr>
      <vt:lpstr>Algerian</vt:lpstr>
      <vt:lpstr>Arial</vt:lpstr>
      <vt:lpstr>B Nazanin</vt:lpstr>
      <vt:lpstr>Calibri</vt:lpstr>
      <vt:lpstr>Calibri Light</vt:lpstr>
      <vt:lpstr>Wingdings</vt:lpstr>
      <vt:lpstr>Office Theme</vt:lpstr>
      <vt:lpstr>PowerPoint Presentation</vt:lpstr>
      <vt:lpstr>نحوه برخورد پزشک خانواده با خانم مبتلا به مولتیپل اسکلروزیس</vt:lpstr>
      <vt:lpstr>History</vt:lpstr>
      <vt:lpstr>PMH</vt:lpstr>
      <vt:lpstr>FH</vt:lpstr>
      <vt:lpstr>DH</vt:lpstr>
      <vt:lpstr>PE</vt:lpstr>
      <vt:lpstr>PE</vt:lpstr>
      <vt:lpstr>NEUROLOGIC EXAMINATION</vt:lpstr>
      <vt:lpstr>MENTAL STATUS EXAMINATION </vt:lpstr>
      <vt:lpstr>CRANIAL NERVE EXAMINATION</vt:lpstr>
      <vt:lpstr>CRANIAL NERVE EXAMINATION</vt:lpstr>
      <vt:lpstr>CRANIAL NERVE EXAMINATION</vt:lpstr>
      <vt:lpstr>MOTOR EXAMINATION</vt:lpstr>
      <vt:lpstr>REFLEX EXAMINATION</vt:lpstr>
      <vt:lpstr>SENSORY EXAMINATION </vt:lpstr>
      <vt:lpstr>معاینه نورولوژیک بیمار </vt:lpstr>
      <vt:lpstr>PL</vt:lpstr>
      <vt:lpstr>PowerPoint Presentation</vt:lpstr>
      <vt:lpstr>Dysarthria</vt:lpstr>
      <vt:lpstr>PowerPoint Presentation</vt:lpstr>
      <vt:lpstr>DDX</vt:lpstr>
      <vt:lpstr>MULTIPLE SCLEROSIS</vt:lpstr>
      <vt:lpstr>PATHOLOGY</vt:lpstr>
      <vt:lpstr>PATHOLOGY</vt:lpstr>
      <vt:lpstr>PowerPoint Presentation</vt:lpstr>
      <vt:lpstr>Common manifestations</vt:lpstr>
      <vt:lpstr>Common manifestations</vt:lpstr>
      <vt:lpstr>Common manifestations</vt:lpstr>
      <vt:lpstr>PowerPoint Presentation</vt:lpstr>
      <vt:lpstr>PowerPoint Presentation</vt:lpstr>
      <vt:lpstr>PowerPoint Presentation</vt:lpstr>
      <vt:lpstr>PowerPoint Presentation</vt:lpstr>
      <vt:lpstr>CLINICALLY ISOLATED SYNDROME</vt:lpstr>
      <vt:lpstr>EVALUATION</vt:lpstr>
      <vt:lpstr>Red flags</vt:lpstr>
      <vt:lpstr>Red flags</vt:lpstr>
      <vt:lpstr>RISK FACTORS</vt:lpstr>
      <vt:lpstr>Environmental factors</vt:lpstr>
      <vt:lpstr>Viral infections</vt:lpstr>
      <vt:lpstr>Geographic factors</vt:lpstr>
      <vt:lpstr>Sunlight and vitamin D</vt:lpstr>
      <vt:lpstr>Others</vt:lpstr>
      <vt:lpstr>Effect of pregnancy on MS activity</vt:lpstr>
      <vt:lpstr>Effect of MS on pregnancy outcomes</vt:lpstr>
      <vt:lpstr>Breastfeeding and MS </vt:lpstr>
      <vt:lpstr>PowerPoint Presentation</vt:lpstr>
      <vt:lpstr>PowerPoint Presentation</vt:lpstr>
      <vt:lpstr>PowerPoint Presentation</vt:lpstr>
      <vt:lpstr>Primordial prevention</vt:lpstr>
      <vt:lpstr>Primary prevention</vt:lpstr>
      <vt:lpstr>Secondary prevention</vt:lpstr>
      <vt:lpstr>Tertiary prevention</vt:lpstr>
      <vt:lpstr>Quaternary prevention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 ONSET AND PATTERN — The core MS phenotypes are those of relapsing-remitting and progressive disease [1]. The pattern and course of MS is further categorized into several clinical subtypes as follows [1,2]: ●Clinically isolated syndrome, often representing the first attack of MS ●Relapsing-remitting MS ●Secondary progressive MS ●Primary progressive MS</dc:title>
  <dc:creator>B. N</dc:creator>
  <cp:lastModifiedBy>B. N</cp:lastModifiedBy>
  <cp:revision>118</cp:revision>
  <dcterms:created xsi:type="dcterms:W3CDTF">2021-12-23T09:17:03Z</dcterms:created>
  <dcterms:modified xsi:type="dcterms:W3CDTF">2021-12-31T15:47:04Z</dcterms:modified>
</cp:coreProperties>
</file>